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72"/>
  </p:notesMasterIdLst>
  <p:sldIdLst>
    <p:sldId id="263" r:id="rId2"/>
    <p:sldId id="265" r:id="rId3"/>
    <p:sldId id="311" r:id="rId4"/>
    <p:sldId id="318" r:id="rId5"/>
    <p:sldId id="368" r:id="rId6"/>
    <p:sldId id="267" r:id="rId7"/>
    <p:sldId id="268" r:id="rId8"/>
    <p:sldId id="370" r:id="rId9"/>
    <p:sldId id="330" r:id="rId10"/>
    <p:sldId id="327" r:id="rId11"/>
    <p:sldId id="329" r:id="rId12"/>
    <p:sldId id="331" r:id="rId13"/>
    <p:sldId id="332" r:id="rId14"/>
    <p:sldId id="369" r:id="rId15"/>
    <p:sldId id="300" r:id="rId16"/>
    <p:sldId id="269" r:id="rId17"/>
    <p:sldId id="270" r:id="rId18"/>
    <p:sldId id="301" r:id="rId19"/>
    <p:sldId id="272" r:id="rId20"/>
    <p:sldId id="347" r:id="rId21"/>
    <p:sldId id="334" r:id="rId22"/>
    <p:sldId id="348" r:id="rId23"/>
    <p:sldId id="371" r:id="rId24"/>
    <p:sldId id="338" r:id="rId25"/>
    <p:sldId id="336" r:id="rId26"/>
    <p:sldId id="337" r:id="rId27"/>
    <p:sldId id="302"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305" r:id="rId41"/>
    <p:sldId id="306" r:id="rId42"/>
    <p:sldId id="358" r:id="rId43"/>
    <p:sldId id="307" r:id="rId44"/>
    <p:sldId id="323" r:id="rId45"/>
    <p:sldId id="339" r:id="rId46"/>
    <p:sldId id="353" r:id="rId47"/>
    <p:sldId id="340" r:id="rId48"/>
    <p:sldId id="341" r:id="rId49"/>
    <p:sldId id="342" r:id="rId50"/>
    <p:sldId id="343" r:id="rId51"/>
    <p:sldId id="344" r:id="rId52"/>
    <p:sldId id="355" r:id="rId53"/>
    <p:sldId id="345" r:id="rId54"/>
    <p:sldId id="354" r:id="rId55"/>
    <p:sldId id="308" r:id="rId56"/>
    <p:sldId id="328" r:id="rId57"/>
    <p:sldId id="324" r:id="rId58"/>
    <p:sldId id="349" r:id="rId59"/>
    <p:sldId id="350" r:id="rId60"/>
    <p:sldId id="359" r:id="rId61"/>
    <p:sldId id="360" r:id="rId62"/>
    <p:sldId id="351" r:id="rId63"/>
    <p:sldId id="361" r:id="rId64"/>
    <p:sldId id="366" r:id="rId65"/>
    <p:sldId id="367" r:id="rId66"/>
    <p:sldId id="365" r:id="rId67"/>
    <p:sldId id="364" r:id="rId68"/>
    <p:sldId id="363" r:id="rId69"/>
    <p:sldId id="290" r:id="rId70"/>
    <p:sldId id="356" r:id="rId71"/>
  </p:sldIdLst>
  <p:sldSz cx="12192000" cy="6858000"/>
  <p:notesSz cx="6881813" cy="9296400"/>
  <p:embeddedFontLst>
    <p:embeddedFont>
      <p:font typeface="Algerian" panose="04020705040A02060702" pitchFamily="82" charset="0"/>
      <p:regular r:id="rId73"/>
    </p:embeddedFont>
    <p:embeddedFont>
      <p:font typeface="Calibri" panose="020F0502020204030204" pitchFamily="34" charset="0"/>
      <p:regular r:id="rId74"/>
      <p:bold r:id="rId75"/>
      <p:italic r:id="rId76"/>
      <p:boldItalic r:id="rId77"/>
    </p:embeddedFont>
    <p:embeddedFont>
      <p:font typeface="Comic Sans MS" panose="030F0702030302020204" pitchFamily="66" charset="0"/>
      <p:regular r:id="rId78"/>
      <p:bold r:id="rId79"/>
      <p:italic r:id="rId80"/>
      <p:boldItalic r:id="rId81"/>
    </p:embeddedFont>
    <p:embeddedFont>
      <p:font typeface="Corbel" panose="020B0503020204020204" pitchFamily="34" charset="0"/>
      <p:regular r:id="rId82"/>
      <p:bold r:id="rId83"/>
      <p:italic r:id="rId84"/>
      <p:boldItalic r:id="rId85"/>
    </p:embeddedFont>
    <p:embeddedFont>
      <p:font typeface="Overlock"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781" autoAdjust="0"/>
  </p:normalViewPr>
  <p:slideViewPr>
    <p:cSldViewPr snapToGrid="0">
      <p:cViewPr varScale="1">
        <p:scale>
          <a:sx n="49" d="100"/>
          <a:sy n="49" d="100"/>
        </p:scale>
        <p:origin x="1260"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429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182" y="4415790"/>
            <a:ext cx="5505450" cy="4183380"/>
          </a:xfrm>
          <a:prstGeom prst="rect">
            <a:avLst/>
          </a:prstGeom>
          <a:noFill/>
          <a:ln>
            <a:noFill/>
          </a:ln>
        </p:spPr>
        <p:txBody>
          <a:bodyPr spcFirstLastPara="1" wrap="square" lIns="92431" tIns="92431" rIns="92431" bIns="92431"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ravelshopgirl.com/taking-airport-link-from-the-airport-to-circular-quay-sydney-australi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reativecommons.org/licenses/by-sa/3.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mmons.wikimedia.org/wiki/File:S1_1.JP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es.wikipedia.org/wiki/archivo:a591_road,_lake_district_-_june_2009.jp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mons.wikimedia.org/wiki/File:Tappan_Street_with_trains.JPG"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n.wikipedia.org/wiki/Hull_Trains"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commons.wikimedia.org/wiki/File:East_Midlands_Trains_Class_158,_158799,_Liverpool_Lime_Street_railway_station_(geograph_3819385).jpg" TargetMode="External"/><Relationship Id="rId4" Type="http://schemas.openxmlformats.org/officeDocument/2006/relationships/hyperlink" Target="https://creativecommons.org/licenses/by-sa/3.0/"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hicargobike.blogspot.com/2010/10/to-super-playground-five-kids-on-three.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g.libretexts.org/Bookshelves/Environmental_Engineering_(Sustainability_and_Conservation)/Book:_Essentials_of_Environmental_Science_(CK-12)/06:_Untitled_Chapter_6/6.03:_New_Pag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coolcatteacher.blogspot.com/2013/05/engage-students-supercharge-learning.html" TargetMode="External"/><Relationship Id="rId4" Type="http://schemas.openxmlformats.org/officeDocument/2006/relationships/hyperlink" Target="https://creativecommons.org/licenses/by-nc-sa/3.0/"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hysics.stackexchange.com/questions/197010/can-we-reduce-a-hurricanes-power-using-wind-turbin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rgcominthenews.com/2014/08/13/many-women-leave-engineering-blame-the-work-culture/"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hysics.stackexchange.com/questions/197010/can-we-reduce-a-hurricanes-power-using-wind-turbine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kenscourses.com/tc1019fall2016/syndicated/software-engineering-is-it-a-craft-or-an-engineeringdiscipline-neither-both/"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dirty="0"/>
          </a:p>
        </p:txBody>
      </p:sp>
      <p:sp>
        <p:nvSpPr>
          <p:cNvPr id="182" name="Google Shape;182;p8: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travelshopgirl.com/taking-airport-link-from-the-airport-to-circular-quay-sydney-australia/"/>
              </a:rPr>
              <a:t>This Photo</a:t>
            </a:r>
            <a:r>
              <a:rPr lang="en-US" sz="1100" dirty="0"/>
              <a:t> by Unknown Author is licensed under </a:t>
            </a:r>
            <a:r>
              <a:rPr lang="en-US" sz="1100" dirty="0">
                <a:hlinkClick r:id="rId4" tooltip="https://creativecommons.org/licenses/by-nc/3.0/"/>
              </a:rPr>
              <a:t>CC BY-NC</a:t>
            </a:r>
            <a:r>
              <a:rPr lang="en-US" sz="1100" dirty="0"/>
              <a:t> (https://travelshopgirl.com/taking-airport-link-from-the-airport-to-circular-quay-sydney-australia/)</a:t>
            </a:r>
          </a:p>
          <a:p>
            <a:endParaRPr lang="en-US" dirty="0"/>
          </a:p>
        </p:txBody>
      </p:sp>
    </p:spTree>
    <p:extLst>
      <p:ext uri="{BB962C8B-B14F-4D97-AF65-F5344CB8AC3E}">
        <p14:creationId xmlns:p14="http://schemas.microsoft.com/office/powerpoint/2010/main" val="106537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606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a:t>This is where you tell your 3 minute personal story. NOT “I always wanted to be an engineer” NOT “I never thought I’d be an engineer” – tell an incident that shows you as a kid their age that impacted you and pushed you into this career.</a:t>
            </a:r>
          </a:p>
        </p:txBody>
      </p:sp>
    </p:spTree>
    <p:extLst>
      <p:ext uri="{BB962C8B-B14F-4D97-AF65-F5344CB8AC3E}">
        <p14:creationId xmlns:p14="http://schemas.microsoft.com/office/powerpoint/2010/main" val="376312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229" name="Google Shape;229;p14: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236" name="Google Shape;236;p15: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defTabSz="924458">
              <a:buNone/>
            </a:pPr>
            <a:r>
              <a:rPr lang="en-US" b="1" dirty="0">
                <a:solidFill>
                  <a:schemeClr val="accent6">
                    <a:lumMod val="75000"/>
                  </a:schemeClr>
                </a:solidFill>
              </a:rPr>
              <a:t>These are examples. You are welcome to create your own list. Name some problems you and your firm address for your clients. </a:t>
            </a:r>
            <a:endParaRPr lang="en-US" dirty="0">
              <a:solidFill>
                <a:schemeClr val="accent6">
                  <a:lumMod val="75000"/>
                </a:schemeClr>
              </a:solidFill>
            </a:endParaRPr>
          </a:p>
          <a:p>
            <a:pPr marL="0" indent="0">
              <a:buNone/>
            </a:pPr>
            <a:r>
              <a:rPr lang="en-US" dirty="0"/>
              <a:t>Keep this section to 2 minutes.</a:t>
            </a:r>
            <a:endParaRPr dirty="0"/>
          </a:p>
        </p:txBody>
      </p:sp>
      <p:sp>
        <p:nvSpPr>
          <p:cNvPr id="242" name="Google Shape;242;p16: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248" name="Google Shape;248;p17: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564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462229" lvl="1" indent="0">
              <a:spcBef>
                <a:spcPts val="1011"/>
              </a:spcBef>
              <a:buSzPts val="2900"/>
              <a:buNone/>
            </a:pPr>
            <a:r>
              <a:rPr lang="en-US" b="1" i="0" dirty="0">
                <a:solidFill>
                  <a:schemeClr val="accent6">
                    <a:lumMod val="75000"/>
                  </a:schemeClr>
                </a:solidFill>
              </a:rPr>
              <a:t>If you want, add more. You do not need to read all these, you could just name a few. Just remember this slide should only take about 1 minute.</a:t>
            </a:r>
            <a:endParaRPr lang="en-US" sz="1400" b="1" dirty="0">
              <a:solidFill>
                <a:schemeClr val="accent6">
                  <a:lumMod val="75000"/>
                </a:schemeClr>
              </a:solidFill>
            </a:endParaRPr>
          </a:p>
          <a:p>
            <a:pPr marL="751122" lvl="1" indent="-288893">
              <a:spcBef>
                <a:spcPts val="1011"/>
              </a:spcBef>
              <a:buSzPts val="2900"/>
              <a:buChar char="•"/>
            </a:pPr>
            <a:endParaRPr lang="en-US" b="1" dirty="0"/>
          </a:p>
          <a:p>
            <a:pPr marL="0" indent="0">
              <a:buNone/>
            </a:pPr>
            <a:endParaRPr dirty="0"/>
          </a:p>
        </p:txBody>
      </p:sp>
      <p:sp>
        <p:nvSpPr>
          <p:cNvPr id="254" name="Google Shape;254;p18: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266" name="Google Shape;266;p2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b="1" i="1" dirty="0">
                <a:solidFill>
                  <a:srgbClr val="7030A0"/>
                </a:solidFill>
              </a:rPr>
              <a:t>Opening montage. If you like, you can add your own photos on additional slides.</a:t>
            </a:r>
            <a:endParaRPr dirty="0">
              <a:solidFill>
                <a:srgbClr val="7030A0"/>
              </a:solidFill>
            </a:endParaRPr>
          </a:p>
        </p:txBody>
      </p:sp>
      <p:sp>
        <p:nvSpPr>
          <p:cNvPr id="198" name="Google Shape;198;p1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dirty="0"/>
              <a:t>Explain that this is before and after – the existing and the dream</a:t>
            </a:r>
            <a:endParaRPr dirty="0"/>
          </a:p>
        </p:txBody>
      </p:sp>
      <p:sp>
        <p:nvSpPr>
          <p:cNvPr id="272" name="Google Shape;272;p2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dirty="0"/>
          </a:p>
        </p:txBody>
      </p:sp>
      <p:sp>
        <p:nvSpPr>
          <p:cNvPr id="280" name="Google Shape;280;p22: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dirty="0"/>
              <a:t>Explain in one sentence what are sketches and how they are produced with today’s technology</a:t>
            </a:r>
            <a:endParaRPr dirty="0"/>
          </a:p>
        </p:txBody>
      </p:sp>
      <p:sp>
        <p:nvSpPr>
          <p:cNvPr id="288" name="Google Shape;288;p2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4: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defTabSz="924458">
              <a:buNone/>
            </a:pPr>
            <a:r>
              <a:rPr lang="en-US" b="1" i="1" dirty="0">
                <a:solidFill>
                  <a:schemeClr val="accent6">
                    <a:lumMod val="75000"/>
                  </a:schemeClr>
                </a:solidFill>
              </a:rPr>
              <a:t>Show this as an example of a model to explain preliminary</a:t>
            </a:r>
            <a:r>
              <a:rPr lang="en-US" b="1" i="1" dirty="0">
                <a:solidFill>
                  <a:srgbClr val="7030A0"/>
                </a:solidFill>
              </a:rPr>
              <a:t> design. We are using this bridge as an example. OR You can insert your own project if you prefer. You will need to replace this slide (#41) and also 43, 44, 46. </a:t>
            </a:r>
          </a:p>
          <a:p>
            <a:pPr marL="0" indent="0" defTabSz="924458">
              <a:buNone/>
            </a:pPr>
            <a:r>
              <a:rPr lang="en-US" b="1" i="1" dirty="0">
                <a:solidFill>
                  <a:srgbClr val="7030A0"/>
                </a:solidFill>
              </a:rPr>
              <a:t>In this slide, point out 3 key items that you will use as an example to show how an element of design evolves. Point to these items and tell the kids you will show them how it goes from idea to something that can be constructed. </a:t>
            </a:r>
            <a:endParaRPr lang="en-US" sz="1600" b="1" dirty="0">
              <a:solidFill>
                <a:srgbClr val="7030A0"/>
              </a:solidFill>
            </a:endParaRPr>
          </a:p>
          <a:p>
            <a:pPr marL="0" indent="0">
              <a:buNone/>
            </a:pPr>
            <a:endParaRPr dirty="0"/>
          </a:p>
        </p:txBody>
      </p:sp>
      <p:sp>
        <p:nvSpPr>
          <p:cNvPr id="299" name="Google Shape;299;p24: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306" name="Google Shape;306;p25: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b="1" i="1" dirty="0">
                <a:solidFill>
                  <a:srgbClr val="7030A0"/>
                </a:solidFill>
                <a:latin typeface="Corbel"/>
                <a:ea typeface="Corbel"/>
                <a:cs typeface="Corbel"/>
                <a:sym typeface="Corbel"/>
              </a:rPr>
              <a:t>Show the same 3 items we saw in preliminary design and point out </a:t>
            </a:r>
            <a:r>
              <a:rPr lang="en-US" b="1" i="1" dirty="0" err="1">
                <a:solidFill>
                  <a:srgbClr val="7030A0"/>
                </a:solidFill>
                <a:latin typeface="Corbel"/>
                <a:ea typeface="Corbel"/>
                <a:cs typeface="Corbel"/>
                <a:sym typeface="Corbel"/>
              </a:rPr>
              <a:t>verrry</a:t>
            </a:r>
            <a:r>
              <a:rPr lang="en-US" b="1" i="1" dirty="0">
                <a:solidFill>
                  <a:srgbClr val="7030A0"/>
                </a:solidFill>
                <a:latin typeface="Corbel"/>
                <a:ea typeface="Corbel"/>
                <a:cs typeface="Corbel"/>
                <a:sym typeface="Corbel"/>
              </a:rPr>
              <a:t> briefly how they evolve from idea to something constructable.</a:t>
            </a:r>
            <a:endParaRPr lang="en-US" b="1" dirty="0">
              <a:solidFill>
                <a:srgbClr val="7030A0"/>
              </a:solidFill>
              <a:latin typeface="Corbel"/>
              <a:ea typeface="Corbel"/>
              <a:cs typeface="Corbel"/>
              <a:sym typeface="Corbel"/>
            </a:endParaRPr>
          </a:p>
          <a:p>
            <a:pPr marL="0" indent="0">
              <a:buNone/>
            </a:pPr>
            <a:r>
              <a:rPr lang="en-US" b="1" dirty="0">
                <a:solidFill>
                  <a:schemeClr val="dk1"/>
                </a:solidFill>
                <a:latin typeface="Corbel"/>
                <a:ea typeface="Corbel"/>
                <a:cs typeface="Corbel"/>
                <a:sym typeface="Corbel"/>
              </a:rPr>
              <a:t>	</a:t>
            </a:r>
            <a:endParaRPr dirty="0"/>
          </a:p>
        </p:txBody>
      </p:sp>
      <p:sp>
        <p:nvSpPr>
          <p:cNvPr id="313" name="Google Shape;313;p26: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7: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dirty="0"/>
              <a:t>Explain how different forms of visuals are part of the design process.</a:t>
            </a:r>
            <a:endParaRPr dirty="0"/>
          </a:p>
        </p:txBody>
      </p:sp>
      <p:sp>
        <p:nvSpPr>
          <p:cNvPr id="322" name="Google Shape;322;p27: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8: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b="1" dirty="0"/>
              <a:t>Keeping the bridge example from preliminary design slide, you can explain here these steps in the process, then quickly get to the next slide which is the finished bridge. If you want to insert your own project here because you </a:t>
            </a:r>
            <a:r>
              <a:rPr lang="en-US" b="1" dirty="0" err="1"/>
              <a:t>kno</a:t>
            </a:r>
            <a:endParaRPr lang="en-US" b="1" dirty="0"/>
          </a:p>
          <a:p>
            <a:pPr marL="0" indent="0">
              <a:buNone/>
            </a:pPr>
            <a:r>
              <a:rPr lang="en-US" b="1" dirty="0"/>
              <a:t>w it, then do so.</a:t>
            </a:r>
          </a:p>
        </p:txBody>
      </p:sp>
      <p:sp>
        <p:nvSpPr>
          <p:cNvPr id="329" name="Google Shape;329;p28: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b="1" dirty="0"/>
              <a:t>With great enthusiasm, show this or if you substituted your own project in slides 41, 43, 44 a photo of your own finished project! Point out one or two things to draw their attention to. Say “Notice the ._______. That was designed using ____________” </a:t>
            </a:r>
            <a:endParaRPr b="1" dirty="0"/>
          </a:p>
        </p:txBody>
      </p:sp>
      <p:sp>
        <p:nvSpPr>
          <p:cNvPr id="335" name="Google Shape;335;p29: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0: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r>
              <a:rPr lang="en-US" b="1" dirty="0"/>
              <a:t>For bullets one and two, you might want to open this up to discussion. These can be used as discussion-starter questions.</a:t>
            </a:r>
            <a:endParaRPr b="1" dirty="0"/>
          </a:p>
        </p:txBody>
      </p:sp>
      <p:sp>
        <p:nvSpPr>
          <p:cNvPr id="342" name="Google Shape;342;p30: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Photo 1 by Unknown Author is licensed under </a:t>
            </a:r>
            <a:r>
              <a:rPr lang="en-US" sz="1100" dirty="0">
                <a:hlinkClick r:id="rId3" tooltip="https://creativecommons.org/licenses/by-sa/3.0/"/>
              </a:rPr>
              <a:t>CC BY-SA</a:t>
            </a:r>
            <a:r>
              <a:rPr lang="en-US" sz="1100" dirty="0"/>
              <a:t> (https://en.wikipedia.org/wiki/Jewel_House)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Photo 2 by Unknown Author is licensed under </a:t>
            </a:r>
            <a:r>
              <a:rPr lang="en-US" sz="1100" dirty="0">
                <a:hlinkClick r:id="rId4" tooltip="https://creativecommons.org/licenses/by/3.0/"/>
              </a:rPr>
              <a:t>CC BY</a:t>
            </a:r>
            <a:r>
              <a:rPr lang="en-US" sz="1100" dirty="0"/>
              <a:t> (https://www.flickr.com/photos/jlascar/4551936219)</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endParaRPr lang="en-US" dirty="0"/>
          </a:p>
        </p:txBody>
      </p:sp>
    </p:spTree>
    <p:extLst>
      <p:ext uri="{BB962C8B-B14F-4D97-AF65-F5344CB8AC3E}">
        <p14:creationId xmlns:p14="http://schemas.microsoft.com/office/powerpoint/2010/main" val="3378094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1: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348" name="Google Shape;348;p3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2: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288893" indent="-98994" defTabSz="924458">
              <a:lnSpc>
                <a:spcPct val="80000"/>
              </a:lnSpc>
              <a:spcBef>
                <a:spcPts val="1019"/>
              </a:spcBef>
              <a:buSzPts val="2958"/>
              <a:buNone/>
            </a:pPr>
            <a:r>
              <a:rPr lang="en-US" b="1" i="1" dirty="0">
                <a:solidFill>
                  <a:srgbClr val="7030A0"/>
                </a:solidFill>
              </a:rPr>
              <a:t>You will need to plan ahead. Whichever activity you use, make it a meaningful and MEMORABLE experience. Show enthusiasm. Give clear, specific yet simple directions.</a:t>
            </a:r>
            <a:endParaRPr lang="en-US" b="1" dirty="0">
              <a:solidFill>
                <a:srgbClr val="7030A0"/>
              </a:solidFill>
            </a:endParaRPr>
          </a:p>
          <a:p>
            <a:pPr marL="288893" indent="-98994">
              <a:lnSpc>
                <a:spcPct val="80000"/>
              </a:lnSpc>
              <a:spcBef>
                <a:spcPts val="1019"/>
              </a:spcBef>
              <a:buSzPts val="2958"/>
              <a:buNone/>
            </a:pPr>
            <a:r>
              <a:rPr lang="en-US" b="1" i="1" dirty="0">
                <a:solidFill>
                  <a:schemeClr val="accent6">
                    <a:lumMod val="75000"/>
                  </a:schemeClr>
                </a:solidFill>
              </a:rPr>
              <a:t>This is a 20 minute activity you can do virtually or in person, called </a:t>
            </a:r>
            <a:r>
              <a:rPr lang="en-US" sz="1000" b="1" dirty="0">
                <a:solidFill>
                  <a:srgbClr val="1186C3"/>
                </a:solidFill>
                <a:latin typeface="Comic Sans MS" panose="030F0702030302020204" pitchFamily="66" charset="0"/>
              </a:rPr>
              <a:t>Let’s </a:t>
            </a:r>
            <a:r>
              <a:rPr lang="en-US" sz="1000" b="1" i="1" dirty="0">
                <a:solidFill>
                  <a:srgbClr val="1186C3"/>
                </a:solidFill>
                <a:latin typeface="Comic Sans MS" panose="030F0702030302020204" pitchFamily="66" charset="0"/>
              </a:rPr>
              <a:t>Create a Problem You Can Solve</a:t>
            </a:r>
            <a:endParaRPr lang="en-US" b="1" i="1" dirty="0">
              <a:solidFill>
                <a:schemeClr val="accent6">
                  <a:lumMod val="75000"/>
                </a:schemeClr>
              </a:solidFill>
            </a:endParaRPr>
          </a:p>
          <a:p>
            <a:pPr marL="288893" indent="-98994">
              <a:lnSpc>
                <a:spcPct val="80000"/>
              </a:lnSpc>
              <a:spcBef>
                <a:spcPts val="1019"/>
              </a:spcBef>
              <a:buSzPts val="2958"/>
              <a:buNone/>
            </a:pPr>
            <a:r>
              <a:rPr lang="en-US" b="1" i="1" dirty="0">
                <a:solidFill>
                  <a:schemeClr val="accent6">
                    <a:lumMod val="75000"/>
                  </a:schemeClr>
                </a:solidFill>
              </a:rPr>
              <a:t>Remember, your whole classroom visit may only be 45 minutes, so plan an appropriate activity.</a:t>
            </a:r>
          </a:p>
          <a:p>
            <a:pPr marL="288893" indent="-98994">
              <a:lnSpc>
                <a:spcPct val="80000"/>
              </a:lnSpc>
              <a:spcBef>
                <a:spcPts val="1019"/>
              </a:spcBef>
              <a:buSzPts val="2958"/>
              <a:buNone/>
            </a:pPr>
            <a:r>
              <a:rPr lang="en-US" b="1" i="1" dirty="0">
                <a:solidFill>
                  <a:schemeClr val="accent6">
                    <a:lumMod val="75000"/>
                  </a:schemeClr>
                </a:solidFill>
              </a:rPr>
              <a:t>You may use the one on the following slides </a:t>
            </a:r>
          </a:p>
          <a:p>
            <a:pPr marL="288893" indent="-98994">
              <a:lnSpc>
                <a:spcPct val="80000"/>
              </a:lnSpc>
              <a:spcBef>
                <a:spcPts val="1019"/>
              </a:spcBef>
              <a:buSzPts val="2958"/>
              <a:buNone/>
            </a:pPr>
            <a:r>
              <a:rPr lang="en-US" b="1" i="1" dirty="0">
                <a:solidFill>
                  <a:schemeClr val="accent6">
                    <a:lumMod val="75000"/>
                  </a:schemeClr>
                </a:solidFill>
              </a:rPr>
              <a:t>OR You might also choose some other activity, as mentioned at the outset of this training module. Just be sure you can complete it in 15-20 minutes and that it is appropriate for either in person or virtual (whichever you are doing)</a:t>
            </a:r>
          </a:p>
          <a:p>
            <a:pPr marL="288893" indent="-98994">
              <a:lnSpc>
                <a:spcPct val="80000"/>
              </a:lnSpc>
              <a:spcBef>
                <a:spcPts val="1019"/>
              </a:spcBef>
              <a:buSzPts val="2958"/>
              <a:buNone/>
            </a:pPr>
            <a:endParaRPr lang="en-US" b="1" i="1" dirty="0">
              <a:solidFill>
                <a:schemeClr val="accent6">
                  <a:lumMod val="75000"/>
                </a:schemeClr>
              </a:solidFill>
            </a:endParaRPr>
          </a:p>
          <a:p>
            <a:pPr marL="288893" indent="-98994">
              <a:lnSpc>
                <a:spcPct val="80000"/>
              </a:lnSpc>
              <a:spcBef>
                <a:spcPts val="1019"/>
              </a:spcBef>
              <a:buSzPts val="2958"/>
              <a:buNone/>
            </a:pPr>
            <a:r>
              <a:rPr lang="en-US" b="1" i="1" dirty="0">
                <a:solidFill>
                  <a:srgbClr val="7030A0"/>
                </a:solidFill>
              </a:rPr>
              <a:t>Suggest breaking the class into groups of 3-5 students, in person or using virtual break-out rooms.</a:t>
            </a:r>
            <a:endParaRPr lang="en-US" sz="1000" dirty="0"/>
          </a:p>
          <a:p>
            <a:pPr marL="0" indent="0">
              <a:buNone/>
            </a:pPr>
            <a:endParaRPr dirty="0"/>
          </a:p>
        </p:txBody>
      </p:sp>
      <p:sp>
        <p:nvSpPr>
          <p:cNvPr id="354" name="Google Shape;354;p32: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2: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lnSpc>
                <a:spcPct val="80000"/>
              </a:lnSpc>
              <a:spcBef>
                <a:spcPts val="1019"/>
              </a:spcBef>
              <a:buSzPts val="2958"/>
              <a:buNone/>
            </a:pPr>
            <a:r>
              <a:rPr lang="en-US" sz="1200" b="1" i="1" dirty="0">
                <a:solidFill>
                  <a:srgbClr val="7030A0"/>
                </a:solidFill>
              </a:rPr>
              <a:t>D</a:t>
            </a:r>
            <a:r>
              <a:rPr lang="en-US" b="1" i="1" dirty="0">
                <a:solidFill>
                  <a:srgbClr val="7030A0"/>
                </a:solidFill>
              </a:rPr>
              <a:t>escribe a situation you invent or from resource materials you have from a STEM source. Make it a solvable problem. Explain it in a 2 minute description, with all the factors, elements, etc. you would encounter if a client came to you with a situation.</a:t>
            </a:r>
          </a:p>
          <a:p>
            <a:pPr marL="0" indent="0">
              <a:lnSpc>
                <a:spcPct val="80000"/>
              </a:lnSpc>
              <a:spcBef>
                <a:spcPts val="1019"/>
              </a:spcBef>
              <a:buSzPts val="2958"/>
              <a:buNone/>
            </a:pPr>
            <a:r>
              <a:rPr lang="en-US" b="1" i="1" dirty="0">
                <a:solidFill>
                  <a:srgbClr val="7030A0"/>
                </a:solidFill>
              </a:rPr>
              <a:t>Explain that the process of engineering design begins with hearing and examining the facts and the situation so you can make a problem statement (something simple like: how can I cross the stream to get to school faster and easier than walking around the whole neighborhood)</a:t>
            </a:r>
          </a:p>
          <a:p>
            <a:pPr marL="0" indent="0">
              <a:lnSpc>
                <a:spcPct val="80000"/>
              </a:lnSpc>
              <a:spcBef>
                <a:spcPts val="1019"/>
              </a:spcBef>
              <a:buSzPts val="2958"/>
              <a:buNone/>
            </a:pPr>
            <a:r>
              <a:rPr lang="en-US" b="1" i="1" dirty="0">
                <a:solidFill>
                  <a:srgbClr val="7030A0"/>
                </a:solidFill>
              </a:rPr>
              <a:t>Their job is to listen to your description, then work in the small group to come up with a problem statement and how they might approach the situation. This should take about 8 minutes. Then the group comes back together and each breakout group tells their problem statement. After that, take about 6 minutes to process the exercise.</a:t>
            </a:r>
          </a:p>
          <a:p>
            <a:pPr marL="0" indent="0">
              <a:lnSpc>
                <a:spcPct val="80000"/>
              </a:lnSpc>
              <a:spcBef>
                <a:spcPts val="1019"/>
              </a:spcBef>
              <a:buSzPts val="2958"/>
              <a:buNone/>
            </a:pPr>
            <a:r>
              <a:rPr lang="en-US" b="1" i="1" dirty="0">
                <a:solidFill>
                  <a:srgbClr val="7030A0"/>
                </a:solidFill>
              </a:rPr>
              <a:t>Use the questions below to guide the activity.</a:t>
            </a:r>
            <a:endParaRPr lang="en-US" b="1" dirty="0"/>
          </a:p>
          <a:p>
            <a:pPr marL="0" indent="0">
              <a:buNone/>
            </a:pPr>
            <a:endParaRPr dirty="0"/>
          </a:p>
        </p:txBody>
      </p:sp>
      <p:sp>
        <p:nvSpPr>
          <p:cNvPr id="354" name="Google Shape;354;p32: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5378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2: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288893" indent="-98994" defTabSz="924458">
              <a:lnSpc>
                <a:spcPct val="80000"/>
              </a:lnSpc>
              <a:spcBef>
                <a:spcPts val="1019"/>
              </a:spcBef>
              <a:buSzPts val="2958"/>
              <a:buNone/>
            </a:pPr>
            <a:r>
              <a:rPr lang="en-US" b="1" i="1" dirty="0">
                <a:solidFill>
                  <a:srgbClr val="7030A0"/>
                </a:solidFill>
              </a:rPr>
              <a:t>This is an alternate slide in case it’s not possible to perform an activity during the visit. If this is the case, delete the previous two slides. </a:t>
            </a:r>
            <a:endParaRPr dirty="0"/>
          </a:p>
        </p:txBody>
      </p:sp>
      <p:sp>
        <p:nvSpPr>
          <p:cNvPr id="354" name="Google Shape;354;p32: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5812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366" name="Google Shape;366;p34: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commons.wikimedia.org/wiki/File:S1_1.JPG"/>
              </a:rPr>
              <a:t>This Photo</a:t>
            </a:r>
            <a:r>
              <a:rPr lang="en-US" sz="1100" dirty="0"/>
              <a:t> by Unknown Author is licensed under </a:t>
            </a:r>
            <a:r>
              <a:rPr lang="en-US" sz="1100" dirty="0">
                <a:hlinkClick r:id="rId4" tooltip="https://creativecommons.org/licenses/by-sa/3.0/"/>
              </a:rPr>
              <a:t>CC BY-SA</a:t>
            </a:r>
            <a:endParaRPr lang="en-US" sz="1100" dirty="0"/>
          </a:p>
          <a:p>
            <a:endParaRPr lang="en-US" dirty="0"/>
          </a:p>
        </p:txBody>
      </p:sp>
    </p:spTree>
    <p:extLst>
      <p:ext uri="{BB962C8B-B14F-4D97-AF65-F5344CB8AC3E}">
        <p14:creationId xmlns:p14="http://schemas.microsoft.com/office/powerpoint/2010/main" val="2114640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es.wikipedia.org/wiki/archivo:a591_road,_lake_district_-_june_2009.jpg"/>
              </a:rPr>
              <a:t>This Photo</a:t>
            </a:r>
            <a:r>
              <a:rPr lang="en-US" sz="1100" dirty="0"/>
              <a:t> by Unknown Author is licensed under </a:t>
            </a:r>
            <a:r>
              <a:rPr lang="en-US" sz="1100" dirty="0">
                <a:hlinkClick r:id="rId4" tooltip="https://creativecommons.org/licenses/by-sa/3.0/"/>
              </a:rPr>
              <a:t>CC BY-SA</a:t>
            </a:r>
            <a:endParaRPr lang="en-US" sz="1100" dirty="0"/>
          </a:p>
          <a:p>
            <a:endParaRPr lang="en-US" dirty="0"/>
          </a:p>
        </p:txBody>
      </p:sp>
    </p:spTree>
    <p:extLst>
      <p:ext uri="{BB962C8B-B14F-4D97-AF65-F5344CB8AC3E}">
        <p14:creationId xmlns:p14="http://schemas.microsoft.com/office/powerpoint/2010/main" val="2749623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commons.wikimedia.org/wiki/File:Tappan_Street_with_trains.JPG"/>
              </a:rPr>
              <a:t>This Photo</a:t>
            </a:r>
            <a:r>
              <a:rPr lang="en-US" sz="1100" dirty="0"/>
              <a:t> by Unknown Author is licensed under </a:t>
            </a:r>
            <a:r>
              <a:rPr lang="en-US" sz="1100" dirty="0">
                <a:hlinkClick r:id="rId4" tooltip="https://creativecommons.org/licenses/by-sa/3.0/"/>
              </a:rPr>
              <a:t>CC BY-SA</a:t>
            </a:r>
            <a:endParaRPr lang="en-US" sz="1100" dirty="0"/>
          </a:p>
          <a:p>
            <a:endParaRPr lang="en-US" dirty="0"/>
          </a:p>
        </p:txBody>
      </p:sp>
    </p:spTree>
    <p:extLst>
      <p:ext uri="{BB962C8B-B14F-4D97-AF65-F5344CB8AC3E}">
        <p14:creationId xmlns:p14="http://schemas.microsoft.com/office/powerpoint/2010/main" val="2875783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en.wikipedia.org/wiki/Hull_Trains"/>
              </a:rPr>
              <a:t>This Photo</a:t>
            </a:r>
            <a:r>
              <a:rPr lang="en-US" sz="1100" dirty="0"/>
              <a:t> by Unknown Author is licensed under </a:t>
            </a:r>
            <a:r>
              <a:rPr lang="en-US" sz="1100" dirty="0">
                <a:hlinkClick r:id="rId4" tooltip="https://creativecommons.org/licenses/by-sa/3.0/"/>
              </a:rPr>
              <a:t>CC BY-SA</a:t>
            </a: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5" tooltip="http://commons.wikimedia.org/wiki/File:East_Midlands_Trains_Class_158,_158799,_Liverpool_Lime_Street_railway_station_(geograph_3819385).jpg"/>
              </a:rPr>
              <a:t>This Photo</a:t>
            </a:r>
            <a:r>
              <a:rPr lang="en-US" sz="1100" dirty="0"/>
              <a:t> by Unknown Author is licensed under </a:t>
            </a:r>
            <a:r>
              <a:rPr lang="en-US" sz="1100" dirty="0">
                <a:hlinkClick r:id="rId4" tooltip="https://creativecommons.org/licenses/by-sa/3.0/"/>
              </a:rPr>
              <a:t>CC BY-SA</a:t>
            </a:r>
            <a:endParaRPr lang="en-US" sz="1100" dirty="0"/>
          </a:p>
          <a:p>
            <a:endParaRPr lang="en-US" dirty="0"/>
          </a:p>
        </p:txBody>
      </p:sp>
    </p:spTree>
    <p:extLst>
      <p:ext uri="{BB962C8B-B14F-4D97-AF65-F5344CB8AC3E}">
        <p14:creationId xmlns:p14="http://schemas.microsoft.com/office/powerpoint/2010/main" val="19647919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chicargobike.blogspot.com/2010/10/to-super-playground-five-kids-on-three.html"/>
              </a:rPr>
              <a:t>This Photo</a:t>
            </a:r>
            <a:r>
              <a:rPr lang="en-US" sz="1100" dirty="0"/>
              <a:t> by Unknown Author is licensed under </a:t>
            </a:r>
            <a:r>
              <a:rPr lang="en-US" sz="1100" dirty="0">
                <a:hlinkClick r:id="rId4" tooltip="https://creativecommons.org/licenses/by-nc-nd/3.0/"/>
              </a:rPr>
              <a:t>CC BY-NC-ND</a:t>
            </a:r>
            <a:endParaRPr lang="en-US" sz="1100" dirty="0"/>
          </a:p>
          <a:p>
            <a:endParaRPr lang="en-US" dirty="0"/>
          </a:p>
        </p:txBody>
      </p:sp>
    </p:spTree>
    <p:extLst>
      <p:ext uri="{BB962C8B-B14F-4D97-AF65-F5344CB8AC3E}">
        <p14:creationId xmlns:p14="http://schemas.microsoft.com/office/powerpoint/2010/main" val="3820501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dk1"/>
                </a:solidFill>
                <a:latin typeface="Overlock"/>
                <a:ea typeface="Overlock"/>
                <a:cs typeface="Overlock"/>
                <a:sym typeface="Overlock"/>
              </a:rPr>
              <a:t>Source: visitsingapore.com</a:t>
            </a:r>
            <a:endParaRPr lang="en-US" dirty="0"/>
          </a:p>
          <a:p>
            <a:pPr marL="0" indent="0">
              <a:buNone/>
            </a:pPr>
            <a:endParaRPr dirty="0"/>
          </a:p>
        </p:txBody>
      </p:sp>
      <p:sp>
        <p:nvSpPr>
          <p:cNvPr id="205" name="Google Shape;205;p1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5393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7024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1" dirty="0">
                <a:solidFill>
                  <a:schemeClr val="accent6">
                    <a:lumMod val="75000"/>
                  </a:schemeClr>
                </a:solidFill>
              </a:rPr>
              <a:t>Show a couple of the ending photo slides but THIS is the slide you should keep up during Q&amp;A.  </a:t>
            </a:r>
          </a:p>
          <a:p>
            <a:pPr marL="0" indent="0">
              <a:buNone/>
            </a:pPr>
            <a:endParaRPr dirty="0"/>
          </a:p>
        </p:txBody>
      </p:sp>
      <p:sp>
        <p:nvSpPr>
          <p:cNvPr id="366" name="Google Shape;366;p34: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6428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517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4: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158750" indent="0">
              <a:buNone/>
            </a:pPr>
            <a:r>
              <a:rPr lang="en-US" sz="1100" dirty="0">
                <a:hlinkClick r:id="rId3" tooltip="https://eng.libretexts.org/Bookshelves/Environmental_Engineering_(Sustainability_and_Conservation)/Book:_Essentials_of_Environmental_Science_(CK-12)/06:_Untitled_Chapter_6/6.03:_New_Page"/>
              </a:rPr>
              <a:t>This Photo</a:t>
            </a:r>
            <a:r>
              <a:rPr lang="en-US" sz="1100" dirty="0"/>
              <a:t> by Unknown Author is licensed under </a:t>
            </a:r>
            <a:r>
              <a:rPr lang="en-US" sz="1100" dirty="0">
                <a:hlinkClick r:id="rId4" tooltip="https://creativecommons.org/licenses/by-nc-sa/3.0/"/>
              </a:rPr>
              <a:t>CC BY-SA-NC</a:t>
            </a:r>
            <a:endParaRPr lang="en-US" sz="1100" dirty="0"/>
          </a:p>
          <a:p>
            <a:pPr marL="0" indent="0">
              <a:buNone/>
            </a:pPr>
            <a:endParaRPr dirty="0"/>
          </a:p>
        </p:txBody>
      </p:sp>
      <p:sp>
        <p:nvSpPr>
          <p:cNvPr id="366" name="Google Shape;366;p34: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480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26058242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orgcominthenews.com/2014/08/13/many-women-leave-engineering-blame-the-work-culture/"/>
              </a:rPr>
              <a:t>This Photo</a:t>
            </a:r>
            <a:r>
              <a:rPr lang="en-US" sz="1100" dirty="0"/>
              <a:t> by Unknown Author is licensed under </a:t>
            </a:r>
            <a:r>
              <a:rPr lang="en-US" sz="1100" dirty="0">
                <a:hlinkClick r:id="rId4" tooltip="https://creativecommons.org/licenses/by-nc-sa/3.0/"/>
              </a:rPr>
              <a:t>CC BY-SA-NC</a:t>
            </a:r>
            <a:endParaRPr lang="en-US" sz="11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5" tooltip="https://coolcatteacher.blogspot.com/2013/05/engage-students-supercharge-learning.html"/>
              </a:rPr>
              <a:t>This Photo</a:t>
            </a:r>
            <a:r>
              <a:rPr lang="en-US" sz="1100" dirty="0"/>
              <a:t>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37170921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3173559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42847609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1203850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394687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158750" indent="0">
              <a:buNone/>
            </a:pPr>
            <a:r>
              <a:rPr lang="en-US" sz="1100" dirty="0">
                <a:hlinkClick r:id="rId3" tooltip="http://physics.stackexchange.com/questions/197010/can-we-reduce-a-hurricanes-power-using-wind-turbines"/>
              </a:rPr>
              <a:t>This Photo</a:t>
            </a:r>
            <a:r>
              <a:rPr lang="en-US" sz="1100" dirty="0"/>
              <a:t> by Unknown Author is licensed under </a:t>
            </a:r>
            <a:r>
              <a:rPr lang="en-US" sz="1100" dirty="0">
                <a:hlinkClick r:id="rId4" tooltip="https://creativecommons.org/licenses/by-sa/3.0/"/>
              </a:rPr>
              <a:t>CC BY-SA</a:t>
            </a:r>
            <a:endParaRPr lang="en-US" sz="1100" dirty="0"/>
          </a:p>
          <a:p>
            <a:pPr marL="0" indent="0">
              <a:buNone/>
            </a:pPr>
            <a:endParaRPr dirty="0"/>
          </a:p>
        </p:txBody>
      </p:sp>
      <p:sp>
        <p:nvSpPr>
          <p:cNvPr id="205" name="Google Shape;205;p1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410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2207695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hlinkClick r:id="rId3" tooltip="https://orgcominthenews.com/2014/08/13/many-women-leave-engineering-blame-the-work-culture/"/>
              </a:rPr>
              <a:t>These Photo</a:t>
            </a:r>
            <a:r>
              <a:rPr lang="en-US" sz="1100" dirty="0"/>
              <a:t>s by Unknown Author is licensed under </a:t>
            </a:r>
            <a:r>
              <a:rPr lang="en-US" sz="1100" dirty="0">
                <a:hlinkClick r:id="rId4" tooltip="https://creativecommons.org/licenses/by-nc-sa/3.0/"/>
              </a:rPr>
              <a:t>CC BY-SA-NC</a:t>
            </a:r>
            <a:endParaRPr lang="en-US" sz="1100" dirty="0"/>
          </a:p>
          <a:p>
            <a:endParaRPr lang="en-US" dirty="0"/>
          </a:p>
        </p:txBody>
      </p:sp>
    </p:spTree>
    <p:extLst>
      <p:ext uri="{BB962C8B-B14F-4D97-AF65-F5344CB8AC3E}">
        <p14:creationId xmlns:p14="http://schemas.microsoft.com/office/powerpoint/2010/main" val="3032973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5: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indent="0">
              <a:buNone/>
            </a:pPr>
            <a:endParaRPr/>
          </a:p>
        </p:txBody>
      </p:sp>
      <p:sp>
        <p:nvSpPr>
          <p:cNvPr id="375" name="Google Shape;375;p35: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dk1"/>
                </a:solidFill>
                <a:latin typeface="Overlock"/>
                <a:ea typeface="Overlock"/>
                <a:cs typeface="Overlock"/>
                <a:sym typeface="Overlock"/>
              </a:rPr>
              <a:t>Source: </a:t>
            </a:r>
            <a:r>
              <a:rPr lang="en-US" sz="1100" dirty="0" err="1">
                <a:solidFill>
                  <a:schemeClr val="dk1"/>
                </a:solidFill>
                <a:latin typeface="Overlock"/>
                <a:ea typeface="Overlock"/>
                <a:cs typeface="Overlock"/>
                <a:sym typeface="Overlock"/>
              </a:rPr>
              <a:t>USAToday</a:t>
            </a:r>
            <a:endParaRPr lang="en-US" dirty="0"/>
          </a:p>
          <a:p>
            <a:pPr marL="0" indent="0">
              <a:buNone/>
            </a:pPr>
            <a:endParaRPr dirty="0"/>
          </a:p>
        </p:txBody>
      </p:sp>
      <p:sp>
        <p:nvSpPr>
          <p:cNvPr id="213" name="Google Shape;213;p12: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dk1"/>
                </a:solidFill>
                <a:latin typeface="Overlock"/>
                <a:ea typeface="Overlock"/>
                <a:cs typeface="Overlock"/>
                <a:sym typeface="Overlock"/>
              </a:rPr>
              <a:t>Source: Architectural Digest</a:t>
            </a:r>
            <a:endParaRPr lang="en-US" dirty="0"/>
          </a:p>
          <a:p>
            <a:pPr marL="0" indent="0">
              <a:buNone/>
            </a:pPr>
            <a:endParaRPr dirty="0"/>
          </a:p>
        </p:txBody>
      </p:sp>
      <p:sp>
        <p:nvSpPr>
          <p:cNvPr id="221" name="Google Shape;221;p1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8182" y="4415790"/>
            <a:ext cx="5505450" cy="4183380"/>
          </a:xfrm>
          <a:prstGeom prst="rect">
            <a:avLst/>
          </a:prstGeom>
        </p:spPr>
        <p:txBody>
          <a:bodyPr spcFirstLastPara="1" wrap="square" lIns="92431" tIns="92431" rIns="92431" bIns="92431" anchor="t" anchorCtr="0">
            <a:noAutofit/>
          </a:bodyPr>
          <a:lstStyle/>
          <a:p>
            <a:pPr marL="158750" indent="0">
              <a:buNone/>
            </a:pPr>
            <a:r>
              <a:rPr lang="en-US" sz="1100" dirty="0">
                <a:hlinkClick r:id="rId3" tooltip="http://physics.stackexchange.com/questions/197010/can-we-reduce-a-hurricanes-power-using-wind-turbines"/>
              </a:rPr>
              <a:t>This Photo</a:t>
            </a:r>
            <a:r>
              <a:rPr lang="en-US" sz="1100" dirty="0"/>
              <a:t> by Unknown Author is licensed under </a:t>
            </a:r>
            <a:r>
              <a:rPr lang="en-US" sz="1100" dirty="0">
                <a:hlinkClick r:id="rId4" tooltip="https://creativecommons.org/licenses/by-sa/3.0/"/>
              </a:rPr>
              <a:t>CC BY-SA</a:t>
            </a:r>
            <a:endParaRPr lang="en-US" sz="1100" dirty="0"/>
          </a:p>
          <a:p>
            <a:pPr marL="0" indent="0">
              <a:buNone/>
            </a:pPr>
            <a:endParaRPr dirty="0"/>
          </a:p>
        </p:txBody>
      </p:sp>
      <p:sp>
        <p:nvSpPr>
          <p:cNvPr id="221" name="Google Shape;221;p1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22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hlinkClick r:id="rId3" tooltip="https://kenscourses.com/tc1019fall2016/syndicated/software-engineering-is-it-a-craft-or-an-engineeringdiscipline-neither-both/"/>
              </a:rPr>
              <a:t>This Photo</a:t>
            </a:r>
            <a:r>
              <a:rPr lang="en-US" sz="1100" dirty="0"/>
              <a:t> by Unknown Author is licensed under </a:t>
            </a:r>
            <a:r>
              <a:rPr lang="en-US" sz="1100" dirty="0">
                <a:hlinkClick r:id="rId4" tooltip="https://creativecommons.org/licenses/by-sa/3.0/"/>
              </a:rPr>
              <a:t>CC BY-SA</a:t>
            </a:r>
            <a:endParaRPr lang="en-US" sz="1100" dirty="0"/>
          </a:p>
          <a:p>
            <a:endParaRPr lang="en-US" dirty="0"/>
          </a:p>
        </p:txBody>
      </p:sp>
    </p:spTree>
    <p:extLst>
      <p:ext uri="{BB962C8B-B14F-4D97-AF65-F5344CB8AC3E}">
        <p14:creationId xmlns:p14="http://schemas.microsoft.com/office/powerpoint/2010/main" val="160853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grpSp>
        <p:nvGrpSpPr>
          <p:cNvPr id="19" name="Google Shape;19;p2"/>
          <p:cNvGrpSpPr/>
          <p:nvPr/>
        </p:nvGrpSpPr>
        <p:grpSpPr>
          <a:xfrm>
            <a:off x="546100" y="-4763"/>
            <a:ext cx="5014912" cy="6862763"/>
            <a:chOff x="2928938" y="-4763"/>
            <a:chExt cx="5014912" cy="6862763"/>
          </a:xfrm>
        </p:grpSpPr>
        <p:sp>
          <p:nvSpPr>
            <p:cNvPr id="20" name="Google Shape;20;p2"/>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1" name="Google Shape;21;p2"/>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2" name="Google Shape;22;p2"/>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23" name="Google Shape;23;p2"/>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24" name="Google Shape;24;p2"/>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5" name="Google Shape;25;p2"/>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26" name="Google Shape;26;p2"/>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dk1"/>
              </a:buClr>
              <a:buSzPts val="6000"/>
              <a:buFont typeface="Corbel"/>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noAutofit/>
          </a:bodyPr>
          <a:lstStyle>
            <a:lvl1pPr lvl="0" algn="r">
              <a:spcBef>
                <a:spcPts val="420"/>
              </a:spcBef>
              <a:spcAft>
                <a:spcPts val="0"/>
              </a:spcAft>
              <a:buSzPts val="3045"/>
              <a:buNone/>
              <a:defRPr sz="2100">
                <a:solidFill>
                  <a:schemeClr val="dk1"/>
                </a:solidFill>
              </a:defRPr>
            </a:lvl1pPr>
            <a:lvl2pPr lvl="1" algn="ctr">
              <a:spcBef>
                <a:spcPts val="600"/>
              </a:spcBef>
              <a:spcAft>
                <a:spcPts val="0"/>
              </a:spcAft>
              <a:buSzPts val="2900"/>
              <a:buNone/>
              <a:defRPr>
                <a:solidFill>
                  <a:srgbClr val="888888"/>
                </a:solidFill>
              </a:defRPr>
            </a:lvl2pPr>
            <a:lvl3pPr lvl="2" algn="ctr">
              <a:spcBef>
                <a:spcPts val="600"/>
              </a:spcBef>
              <a:spcAft>
                <a:spcPts val="0"/>
              </a:spcAft>
              <a:buSzPts val="2610"/>
              <a:buNone/>
              <a:defRPr>
                <a:solidFill>
                  <a:srgbClr val="888888"/>
                </a:solidFill>
              </a:defRPr>
            </a:lvl3pPr>
            <a:lvl4pPr lvl="3" algn="ctr">
              <a:spcBef>
                <a:spcPts val="600"/>
              </a:spcBef>
              <a:spcAft>
                <a:spcPts val="0"/>
              </a:spcAft>
              <a:buSzPts val="2320"/>
              <a:buNone/>
              <a:defRPr>
                <a:solidFill>
                  <a:srgbClr val="888888"/>
                </a:solidFill>
              </a:defRPr>
            </a:lvl4pPr>
            <a:lvl5pPr lvl="4" algn="ctr">
              <a:spcBef>
                <a:spcPts val="600"/>
              </a:spcBef>
              <a:spcAft>
                <a:spcPts val="0"/>
              </a:spcAft>
              <a:buSzPts val="2030"/>
              <a:buNone/>
              <a:defRPr>
                <a:solidFill>
                  <a:srgbClr val="888888"/>
                </a:solidFill>
              </a:defRPr>
            </a:lvl5pPr>
            <a:lvl6pPr lvl="5" algn="ctr">
              <a:spcBef>
                <a:spcPts val="600"/>
              </a:spcBef>
              <a:spcAft>
                <a:spcPts val="0"/>
              </a:spcAft>
              <a:buSzPts val="2030"/>
              <a:buNone/>
              <a:defRPr>
                <a:solidFill>
                  <a:srgbClr val="888888"/>
                </a:solidFill>
              </a:defRPr>
            </a:lvl6pPr>
            <a:lvl7pPr lvl="6" algn="ctr">
              <a:spcBef>
                <a:spcPts val="600"/>
              </a:spcBef>
              <a:spcAft>
                <a:spcPts val="0"/>
              </a:spcAft>
              <a:buSzPts val="2030"/>
              <a:buNone/>
              <a:defRPr>
                <a:solidFill>
                  <a:srgbClr val="888888"/>
                </a:solidFill>
              </a:defRPr>
            </a:lvl7pPr>
            <a:lvl8pPr lvl="7" algn="ctr">
              <a:spcBef>
                <a:spcPts val="600"/>
              </a:spcBef>
              <a:spcAft>
                <a:spcPts val="0"/>
              </a:spcAft>
              <a:buSzPts val="2030"/>
              <a:buNone/>
              <a:defRPr>
                <a:solidFill>
                  <a:srgbClr val="888888"/>
                </a:solidFill>
              </a:defRPr>
            </a:lvl8pPr>
            <a:lvl9pPr lvl="8" algn="ctr">
              <a:spcBef>
                <a:spcPts val="600"/>
              </a:spcBef>
              <a:spcAft>
                <a:spcPts val="600"/>
              </a:spcAft>
              <a:buSzPts val="2030"/>
              <a:buNone/>
              <a:defRPr>
                <a:solidFill>
                  <a:srgbClr val="888888"/>
                </a:solidFill>
              </a:defRPr>
            </a:lvl9pPr>
          </a:lstStyle>
          <a:p>
            <a:endParaRPr/>
          </a:p>
        </p:txBody>
      </p:sp>
      <p:sp>
        <p:nvSpPr>
          <p:cNvPr id="28" name="Google Shape;28;p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ftr" idx="11"/>
          </p:nvPr>
        </p:nvSpPr>
        <p:spPr>
          <a:xfrm>
            <a:off x="5332412" y="5883275"/>
            <a:ext cx="432404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1484312" y="685800"/>
            <a:ext cx="10018711" cy="3048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2"/>
          <p:cNvSpPr txBox="1">
            <a:spLocks noGrp="1"/>
          </p:cNvSpPr>
          <p:nvPr>
            <p:ph type="body" idx="1"/>
          </p:nvPr>
        </p:nvSpPr>
        <p:spPr>
          <a:xfrm>
            <a:off x="1484312" y="4343400"/>
            <a:ext cx="10018713" cy="1447800"/>
          </a:xfrm>
          <a:prstGeom prst="rect">
            <a:avLst/>
          </a:prstGeom>
          <a:noFill/>
          <a:ln>
            <a:noFill/>
          </a:ln>
        </p:spPr>
        <p:txBody>
          <a:bodyPr spcFirstLastPara="1" wrap="square" lIns="91425" tIns="45700" rIns="91425" bIns="45700" anchor="ctr" anchorCtr="0">
            <a:no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92" name="Google Shape;92;p1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5"/>
        <p:cNvGrpSpPr/>
        <p:nvPr/>
      </p:nvGrpSpPr>
      <p:grpSpPr>
        <a:xfrm>
          <a:off x="0" y="0"/>
          <a:ext cx="0" cy="0"/>
          <a:chOff x="0" y="0"/>
          <a:chExt cx="0" cy="0"/>
        </a:xfrm>
      </p:grpSpPr>
      <p:sp>
        <p:nvSpPr>
          <p:cNvPr id="96" name="Google Shape;96;p13"/>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97" name="Google Shape;97;p13"/>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98" name="Google Shape;98;p13"/>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body" idx="1"/>
          </p:nvPr>
        </p:nvSpPr>
        <p:spPr>
          <a:xfrm>
            <a:off x="2436811" y="3428999"/>
            <a:ext cx="8532815"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360"/>
              </a:spcBef>
              <a:spcAft>
                <a:spcPts val="0"/>
              </a:spcAft>
              <a:buSzPts val="2610"/>
              <a:buFont typeface="Corbel"/>
              <a:buNone/>
              <a:defRPr sz="1800"/>
            </a:lvl1pPr>
            <a:lvl2pPr marL="914400" lvl="1" indent="-228600" algn="l">
              <a:spcBef>
                <a:spcPts val="600"/>
              </a:spcBef>
              <a:spcAft>
                <a:spcPts val="0"/>
              </a:spcAft>
              <a:buSzPts val="2900"/>
              <a:buFont typeface="Corbel"/>
              <a:buNone/>
              <a:defRPr/>
            </a:lvl2pPr>
            <a:lvl3pPr marL="1371600" lvl="2" indent="-228600" algn="l">
              <a:spcBef>
                <a:spcPts val="600"/>
              </a:spcBef>
              <a:spcAft>
                <a:spcPts val="0"/>
              </a:spcAft>
              <a:buSzPts val="2610"/>
              <a:buFont typeface="Corbel"/>
              <a:buNone/>
              <a:defRPr/>
            </a:lvl3pPr>
            <a:lvl4pPr marL="1828800" lvl="3" indent="-228600" algn="l">
              <a:spcBef>
                <a:spcPts val="600"/>
              </a:spcBef>
              <a:spcAft>
                <a:spcPts val="0"/>
              </a:spcAft>
              <a:buSzPts val="2320"/>
              <a:buFont typeface="Corbel"/>
              <a:buNone/>
              <a:defRPr/>
            </a:lvl4pPr>
            <a:lvl5pPr marL="2286000" lvl="4" indent="-228600" algn="l">
              <a:spcBef>
                <a:spcPts val="600"/>
              </a:spcBef>
              <a:spcAft>
                <a:spcPts val="0"/>
              </a:spcAft>
              <a:buSzPts val="2030"/>
              <a:buFont typeface="Corbel"/>
              <a:buNone/>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00" name="Google Shape;100;p13"/>
          <p:cNvSpPr txBox="1">
            <a:spLocks noGrp="1"/>
          </p:cNvSpPr>
          <p:nvPr>
            <p:ph type="body" idx="2"/>
          </p:nvPr>
        </p:nvSpPr>
        <p:spPr>
          <a:xfrm>
            <a:off x="1484311" y="4343400"/>
            <a:ext cx="10018711" cy="1447800"/>
          </a:xfrm>
          <a:prstGeom prst="rect">
            <a:avLst/>
          </a:prstGeom>
          <a:noFill/>
          <a:ln>
            <a:noFill/>
          </a:ln>
        </p:spPr>
        <p:txBody>
          <a:bodyPr spcFirstLastPara="1" wrap="square" lIns="91425" tIns="45700" rIns="91425" bIns="45700" anchor="ctr" anchorCtr="0">
            <a:noAutofit/>
          </a:bodyPr>
          <a:lstStyle>
            <a:lvl1pPr marL="457200" lvl="0" indent="-228600" algn="ct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1" name="Google Shape;101;p1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4"/>
        <p:cNvGrpSpPr/>
        <p:nvPr/>
      </p:nvGrpSpPr>
      <p:grpSpPr>
        <a:xfrm>
          <a:off x="0" y="0"/>
          <a:ext cx="0" cy="0"/>
          <a:chOff x="0" y="0"/>
          <a:chExt cx="0" cy="0"/>
        </a:xfrm>
      </p:grpSpPr>
      <p:sp>
        <p:nvSpPr>
          <p:cNvPr id="105" name="Google Shape;105;p14"/>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dk1"/>
              </a:buClr>
              <a:buSzPts val="3200"/>
              <a:buFont typeface="Corbel"/>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body" idx="1"/>
          </p:nvPr>
        </p:nvSpPr>
        <p:spPr>
          <a:xfrm>
            <a:off x="1484312" y="4777381"/>
            <a:ext cx="10018710" cy="860400"/>
          </a:xfrm>
          <a:prstGeom prst="rect">
            <a:avLst/>
          </a:prstGeom>
          <a:noFill/>
          <a:ln>
            <a:noFill/>
          </a:ln>
        </p:spPr>
        <p:txBody>
          <a:bodyPr spcFirstLastPara="1" wrap="square" lIns="91425" tIns="45700" rIns="91425" bIns="45700" anchor="t" anchorCtr="0">
            <a:no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07" name="Google Shape;107;p1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0"/>
        <p:cNvGrpSpPr/>
        <p:nvPr/>
      </p:nvGrpSpPr>
      <p:grpSpPr>
        <a:xfrm>
          <a:off x="0" y="0"/>
          <a:ext cx="0" cy="0"/>
          <a:chOff x="0" y="0"/>
          <a:chExt cx="0" cy="0"/>
        </a:xfrm>
      </p:grpSpPr>
      <p:sp>
        <p:nvSpPr>
          <p:cNvPr id="111" name="Google Shape;111;p15"/>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2" name="Google Shape;112;p15"/>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8000"/>
              <a:buFont typeface="Corbel"/>
              <a:buNone/>
            </a:pPr>
            <a:r>
              <a:rPr lang="en-US" sz="8000" b="0" cap="none">
                <a:solidFill>
                  <a:schemeClr val="dk1"/>
                </a:solidFill>
                <a:latin typeface="Corbel"/>
                <a:ea typeface="Corbel"/>
                <a:cs typeface="Corbel"/>
                <a:sym typeface="Corbel"/>
              </a:rPr>
              <a:t>”</a:t>
            </a:r>
            <a:endParaRPr/>
          </a:p>
        </p:txBody>
      </p:sp>
      <p:sp>
        <p:nvSpPr>
          <p:cNvPr id="113" name="Google Shape;113;p15"/>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200"/>
              <a:buFont typeface="Corbel"/>
              <a:buNone/>
              <a:defRPr sz="3200" b="0" cap="none">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5"/>
          <p:cNvSpPr txBox="1">
            <a:spLocks noGrp="1"/>
          </p:cNvSpPr>
          <p:nvPr>
            <p:ph type="body" idx="1"/>
          </p:nvPr>
        </p:nvSpPr>
        <p:spPr>
          <a:xfrm>
            <a:off x="1484313" y="3886200"/>
            <a:ext cx="10018710" cy="889000"/>
          </a:xfrm>
          <a:prstGeom prst="rect">
            <a:avLst/>
          </a:prstGeom>
          <a:noFill/>
          <a:ln>
            <a:noFill/>
          </a:ln>
        </p:spPr>
        <p:txBody>
          <a:bodyPr spcFirstLastPara="1" wrap="square" lIns="91425" tIns="45700" rIns="91425" bIns="45700" anchor="b" anchorCtr="0">
            <a:noAutofit/>
          </a:bodyPr>
          <a:lstStyle>
            <a:lvl1pPr marL="457200" lvl="0" indent="-228600" algn="r">
              <a:spcBef>
                <a:spcPts val="480"/>
              </a:spcBef>
              <a:spcAft>
                <a:spcPts val="0"/>
              </a:spcAft>
              <a:buSzPts val="3480"/>
              <a:buNone/>
              <a:defRPr sz="24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15" name="Google Shape;115;p15"/>
          <p:cNvSpPr txBox="1">
            <a:spLocks noGrp="1"/>
          </p:cNvSpPr>
          <p:nvPr>
            <p:ph type="body" idx="2"/>
          </p:nvPr>
        </p:nvSpPr>
        <p:spPr>
          <a:xfrm>
            <a:off x="1484312" y="4775200"/>
            <a:ext cx="10018710" cy="1016000"/>
          </a:xfrm>
          <a:prstGeom prst="rect">
            <a:avLst/>
          </a:prstGeom>
          <a:noFill/>
          <a:ln>
            <a:noFill/>
          </a:ln>
        </p:spPr>
        <p:txBody>
          <a:bodyPr spcFirstLastPara="1" wrap="square" lIns="91425" tIns="45700" rIns="91425" bIns="45700" anchor="t" anchorCtr="0">
            <a:noAutofit/>
          </a:bodyPr>
          <a:lstStyle>
            <a:lvl1pPr marL="457200" lvl="0" indent="-228600" algn="r">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16" name="Google Shape;116;p1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19"/>
        <p:cNvGrpSpPr/>
        <p:nvPr/>
      </p:nvGrpSpPr>
      <p:grpSpPr>
        <a:xfrm>
          <a:off x="0" y="0"/>
          <a:ext cx="0" cy="0"/>
          <a:chOff x="0" y="0"/>
          <a:chExt cx="0" cy="0"/>
        </a:xfrm>
      </p:grpSpPr>
      <p:sp>
        <p:nvSpPr>
          <p:cNvPr id="120" name="Google Shape;120;p16"/>
          <p:cNvSpPr txBox="1">
            <a:spLocks noGrp="1"/>
          </p:cNvSpPr>
          <p:nvPr>
            <p:ph type="title"/>
          </p:nvPr>
        </p:nvSpPr>
        <p:spPr>
          <a:xfrm>
            <a:off x="1484313" y="685800"/>
            <a:ext cx="10018712" cy="27273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Corbel"/>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
          <p:cNvSpPr txBox="1">
            <a:spLocks noGrp="1"/>
          </p:cNvSpPr>
          <p:nvPr>
            <p:ph type="body" idx="1"/>
          </p:nvPr>
        </p:nvSpPr>
        <p:spPr>
          <a:xfrm>
            <a:off x="1484312" y="3505200"/>
            <a:ext cx="10018713" cy="838200"/>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cap="none">
                <a:solidFill>
                  <a:schemeClr val="dk1"/>
                </a:solidFill>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2" name="Google Shape;122;p16"/>
          <p:cNvSpPr txBox="1">
            <a:spLocks noGrp="1"/>
          </p:cNvSpPr>
          <p:nvPr>
            <p:ph type="body" idx="2"/>
          </p:nvPr>
        </p:nvSpPr>
        <p:spPr>
          <a:xfrm>
            <a:off x="1484311" y="4343400"/>
            <a:ext cx="10018713" cy="14478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2610"/>
              <a:buNone/>
              <a:defRPr sz="18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123" name="Google Shape;123;p1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
        <p:cNvGrpSpPr/>
        <p:nvPr/>
      </p:nvGrpSpPr>
      <p:grpSpPr>
        <a:xfrm>
          <a:off x="0" y="0"/>
          <a:ext cx="0" cy="0"/>
          <a:chOff x="0" y="0"/>
          <a:chExt cx="0" cy="0"/>
        </a:xfrm>
      </p:grpSpPr>
      <p:sp>
        <p:nvSpPr>
          <p:cNvPr id="127" name="Google Shape;127;p17"/>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7"/>
          <p:cNvSpPr txBox="1">
            <a:spLocks noGrp="1"/>
          </p:cNvSpPr>
          <p:nvPr>
            <p:ph type="body" idx="1"/>
          </p:nvPr>
        </p:nvSpPr>
        <p:spPr>
          <a:xfrm rot="5400000">
            <a:off x="4931566" y="-780257"/>
            <a:ext cx="3124201" cy="10018713"/>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29" name="Google Shape;129;p1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rot="5400000">
            <a:off x="8065140" y="2353315"/>
            <a:ext cx="5105400" cy="177036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8"/>
          <p:cNvSpPr txBox="1">
            <a:spLocks noGrp="1"/>
          </p:cNvSpPr>
          <p:nvPr>
            <p:ph type="body" idx="1"/>
          </p:nvPr>
        </p:nvSpPr>
        <p:spPr>
          <a:xfrm rot="5400000">
            <a:off x="2941483" y="-771371"/>
            <a:ext cx="5105400" cy="8019742"/>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135" name="Google Shape;135;p1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a:lvl1pPr>
            <a:lvl2pPr marL="914400" lvl="1" indent="-394335" algn="l">
              <a:spcBef>
                <a:spcPts val="600"/>
              </a:spcBef>
              <a:spcAft>
                <a:spcPts val="0"/>
              </a:spcAft>
              <a:buSzPts val="2610"/>
              <a:buChar char="•"/>
              <a:defRPr/>
            </a:lvl2pPr>
            <a:lvl3pPr marL="1371600" lvl="2" indent="-394335" algn="l">
              <a:spcBef>
                <a:spcPts val="600"/>
              </a:spcBef>
              <a:spcAft>
                <a:spcPts val="0"/>
              </a:spcAft>
              <a:buSzPts val="2610"/>
              <a:buChar char="•"/>
              <a:defRPr/>
            </a:lvl3pPr>
            <a:lvl4pPr marL="1828800" lvl="3" indent="-394335" algn="l">
              <a:spcBef>
                <a:spcPts val="600"/>
              </a:spcBef>
              <a:spcAft>
                <a:spcPts val="0"/>
              </a:spcAft>
              <a:buSzPts val="2610"/>
              <a:buChar char="•"/>
              <a:defRPr/>
            </a:lvl4pPr>
            <a:lvl5pPr marL="2286000" lvl="4" indent="-394335" algn="l">
              <a:spcBef>
                <a:spcPts val="600"/>
              </a:spcBef>
              <a:spcAft>
                <a:spcPts val="0"/>
              </a:spcAft>
              <a:buSzPts val="2610"/>
              <a:buChar char="•"/>
              <a:defRPr/>
            </a:lvl5pPr>
            <a:lvl6pPr marL="2743200" lvl="5" indent="-394335" algn="l">
              <a:spcBef>
                <a:spcPts val="600"/>
              </a:spcBef>
              <a:spcAft>
                <a:spcPts val="0"/>
              </a:spcAft>
              <a:buSzPts val="2610"/>
              <a:buChar char="•"/>
              <a:defRPr/>
            </a:lvl6pPr>
            <a:lvl7pPr marL="3200400" lvl="6" indent="-394335" algn="l">
              <a:spcBef>
                <a:spcPts val="600"/>
              </a:spcBef>
              <a:spcAft>
                <a:spcPts val="0"/>
              </a:spcAft>
              <a:buSzPts val="2610"/>
              <a:buChar char="•"/>
              <a:defRPr/>
            </a:lvl7pPr>
            <a:lvl8pPr marL="3657600" lvl="7" indent="-394334" algn="l">
              <a:spcBef>
                <a:spcPts val="600"/>
              </a:spcBef>
              <a:spcAft>
                <a:spcPts val="0"/>
              </a:spcAft>
              <a:buSzPts val="2610"/>
              <a:buChar char="•"/>
              <a:defRPr/>
            </a:lvl8pPr>
            <a:lvl9pPr marL="4114800" lvl="8" indent="-394334" algn="l">
              <a:spcBef>
                <a:spcPts val="600"/>
              </a:spcBef>
              <a:spcAft>
                <a:spcPts val="600"/>
              </a:spcAft>
              <a:buSzPts val="2610"/>
              <a:buChar char="•"/>
              <a:defRPr/>
            </a:lvl9pPr>
          </a:lstStyle>
          <a:p>
            <a:endParaRPr/>
          </a:p>
        </p:txBody>
      </p:sp>
      <p:sp>
        <p:nvSpPr>
          <p:cNvPr id="34" name="Google Shape;34;p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10951856" y="5867131"/>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2572279" y="2666999"/>
            <a:ext cx="8930747" cy="211038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dk1"/>
              </a:buClr>
              <a:buSzPts val="4000"/>
              <a:buFont typeface="Corbel"/>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2572278" y="4777381"/>
            <a:ext cx="8930748" cy="860400"/>
          </a:xfrm>
          <a:prstGeom prst="rect">
            <a:avLst/>
          </a:prstGeom>
          <a:noFill/>
          <a:ln>
            <a:noFill/>
          </a:ln>
        </p:spPr>
        <p:txBody>
          <a:bodyPr spcFirstLastPara="1" wrap="square" lIns="91425" tIns="45700" rIns="91425" bIns="45700" anchor="t" anchorCtr="0">
            <a:noAutofit/>
          </a:bodyPr>
          <a:lstStyle>
            <a:lvl1pPr marL="457200" lvl="0" indent="-228600" algn="r">
              <a:spcBef>
                <a:spcPts val="400"/>
              </a:spcBef>
              <a:spcAft>
                <a:spcPts val="0"/>
              </a:spcAft>
              <a:buSzPts val="2900"/>
              <a:buNone/>
              <a:defRPr sz="2000">
                <a:solidFill>
                  <a:schemeClr val="dk1"/>
                </a:solidFill>
              </a:defRPr>
            </a:lvl1pPr>
            <a:lvl2pPr marL="914400" lvl="1" indent="-228600" algn="l">
              <a:spcBef>
                <a:spcPts val="600"/>
              </a:spcBef>
              <a:spcAft>
                <a:spcPts val="0"/>
              </a:spcAft>
              <a:buSzPts val="2610"/>
              <a:buNone/>
              <a:defRPr sz="1800">
                <a:solidFill>
                  <a:srgbClr val="888888"/>
                </a:solidFill>
              </a:defRPr>
            </a:lvl2pPr>
            <a:lvl3pPr marL="1371600" lvl="2" indent="-228600" algn="l">
              <a:spcBef>
                <a:spcPts val="600"/>
              </a:spcBef>
              <a:spcAft>
                <a:spcPts val="0"/>
              </a:spcAft>
              <a:buSzPts val="2320"/>
              <a:buNone/>
              <a:defRPr sz="1600">
                <a:solidFill>
                  <a:srgbClr val="888888"/>
                </a:solidFill>
              </a:defRPr>
            </a:lvl3pPr>
            <a:lvl4pPr marL="1828800" lvl="3" indent="-228600" algn="l">
              <a:spcBef>
                <a:spcPts val="600"/>
              </a:spcBef>
              <a:spcAft>
                <a:spcPts val="0"/>
              </a:spcAft>
              <a:buSzPts val="2030"/>
              <a:buNone/>
              <a:defRPr sz="1400">
                <a:solidFill>
                  <a:srgbClr val="888888"/>
                </a:solidFill>
              </a:defRPr>
            </a:lvl4pPr>
            <a:lvl5pPr marL="2286000" lvl="4" indent="-228600" algn="l">
              <a:spcBef>
                <a:spcPts val="600"/>
              </a:spcBef>
              <a:spcAft>
                <a:spcPts val="0"/>
              </a:spcAft>
              <a:buSzPts val="2030"/>
              <a:buNone/>
              <a:defRPr sz="1400">
                <a:solidFill>
                  <a:srgbClr val="888888"/>
                </a:solidFill>
              </a:defRPr>
            </a:lvl5pPr>
            <a:lvl6pPr marL="2743200" lvl="5" indent="-228600" algn="l">
              <a:spcBef>
                <a:spcPts val="600"/>
              </a:spcBef>
              <a:spcAft>
                <a:spcPts val="0"/>
              </a:spcAft>
              <a:buSzPts val="2030"/>
              <a:buNone/>
              <a:defRPr sz="1400">
                <a:solidFill>
                  <a:srgbClr val="888888"/>
                </a:solidFill>
              </a:defRPr>
            </a:lvl6pPr>
            <a:lvl7pPr marL="3200400" lvl="6" indent="-228600" algn="l">
              <a:spcBef>
                <a:spcPts val="600"/>
              </a:spcBef>
              <a:spcAft>
                <a:spcPts val="0"/>
              </a:spcAft>
              <a:buSzPts val="2030"/>
              <a:buNone/>
              <a:defRPr sz="1400">
                <a:solidFill>
                  <a:srgbClr val="888888"/>
                </a:solidFill>
              </a:defRPr>
            </a:lvl7pPr>
            <a:lvl8pPr marL="3657600" lvl="7" indent="-228600" algn="l">
              <a:spcBef>
                <a:spcPts val="600"/>
              </a:spcBef>
              <a:spcAft>
                <a:spcPts val="0"/>
              </a:spcAft>
              <a:buSzPts val="2030"/>
              <a:buNone/>
              <a:defRPr sz="1400">
                <a:solidFill>
                  <a:srgbClr val="888888"/>
                </a:solidFill>
              </a:defRPr>
            </a:lvl8pPr>
            <a:lvl9pPr marL="4114800" lvl="8" indent="-228600" algn="l">
              <a:spcBef>
                <a:spcPts val="600"/>
              </a:spcBef>
              <a:spcAft>
                <a:spcPts val="600"/>
              </a:spcAft>
              <a:buSzPts val="2030"/>
              <a:buNone/>
              <a:defRPr sz="1400">
                <a:solidFill>
                  <a:srgbClr val="888888"/>
                </a:solidFill>
              </a:defRPr>
            </a:lvl9pPr>
          </a:lstStyle>
          <a:p>
            <a:endParaRPr/>
          </a:p>
        </p:txBody>
      </p:sp>
      <p:sp>
        <p:nvSpPr>
          <p:cNvPr id="40" name="Google Shape;40;p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5"/>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body" idx="1"/>
          </p:nvPr>
        </p:nvSpPr>
        <p:spPr>
          <a:xfrm>
            <a:off x="1484312" y="2666999"/>
            <a:ext cx="4895055" cy="3124201"/>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46" name="Google Shape;46;p5"/>
          <p:cNvSpPr txBox="1">
            <a:spLocks noGrp="1"/>
          </p:cNvSpPr>
          <p:nvPr>
            <p:ph type="body" idx="2"/>
          </p:nvPr>
        </p:nvSpPr>
        <p:spPr>
          <a:xfrm>
            <a:off x="6607967" y="2667000"/>
            <a:ext cx="4895056" cy="3124200"/>
          </a:xfrm>
          <a:prstGeom prst="rect">
            <a:avLst/>
          </a:prstGeom>
          <a:noFill/>
          <a:ln>
            <a:noFill/>
          </a:ln>
        </p:spPr>
        <p:txBody>
          <a:bodyPr spcFirstLastPara="1" wrap="square" lIns="91425" tIns="45700" rIns="91425" bIns="45700" anchor="ctr" anchorCtr="0">
            <a:no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47" name="Google Shape;47;p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Corbel"/>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
          <p:cNvSpPr txBox="1">
            <a:spLocks noGrp="1"/>
          </p:cNvSpPr>
          <p:nvPr>
            <p:ph type="body" idx="1"/>
          </p:nvPr>
        </p:nvSpPr>
        <p:spPr>
          <a:xfrm>
            <a:off x="1772179" y="2658533"/>
            <a:ext cx="4607188"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3" name="Google Shape;53;p6"/>
          <p:cNvSpPr txBox="1">
            <a:spLocks noGrp="1"/>
          </p:cNvSpPr>
          <p:nvPr>
            <p:ph type="body" idx="2"/>
          </p:nvPr>
        </p:nvSpPr>
        <p:spPr>
          <a:xfrm>
            <a:off x="1484311" y="3335337"/>
            <a:ext cx="4895056" cy="2455862"/>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4" name="Google Shape;54;p6"/>
          <p:cNvSpPr txBox="1">
            <a:spLocks noGrp="1"/>
          </p:cNvSpPr>
          <p:nvPr>
            <p:ph type="body" idx="3"/>
          </p:nvPr>
        </p:nvSpPr>
        <p:spPr>
          <a:xfrm>
            <a:off x="6880487" y="2667000"/>
            <a:ext cx="462253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4060"/>
              <a:buNone/>
              <a:defRPr sz="2800" b="0">
                <a:solidFill>
                  <a:srgbClr val="1186C3"/>
                </a:solidFill>
              </a:defRPr>
            </a:lvl1pPr>
            <a:lvl2pPr marL="914400" lvl="1" indent="-228600" algn="l">
              <a:spcBef>
                <a:spcPts val="600"/>
              </a:spcBef>
              <a:spcAft>
                <a:spcPts val="0"/>
              </a:spcAft>
              <a:buSzPts val="2900"/>
              <a:buNone/>
              <a:defRPr sz="2000" b="1"/>
            </a:lvl2pPr>
            <a:lvl3pPr marL="1371600" lvl="2" indent="-228600" algn="l">
              <a:spcBef>
                <a:spcPts val="600"/>
              </a:spcBef>
              <a:spcAft>
                <a:spcPts val="0"/>
              </a:spcAft>
              <a:buSzPts val="2610"/>
              <a:buNone/>
              <a:defRPr sz="1800" b="1"/>
            </a:lvl3pPr>
            <a:lvl4pPr marL="1828800" lvl="3" indent="-228600" algn="l">
              <a:spcBef>
                <a:spcPts val="600"/>
              </a:spcBef>
              <a:spcAft>
                <a:spcPts val="0"/>
              </a:spcAft>
              <a:buSzPts val="2320"/>
              <a:buNone/>
              <a:defRPr sz="1600" b="1"/>
            </a:lvl4pPr>
            <a:lvl5pPr marL="2286000" lvl="4" indent="-228600" algn="l">
              <a:spcBef>
                <a:spcPts val="600"/>
              </a:spcBef>
              <a:spcAft>
                <a:spcPts val="0"/>
              </a:spcAft>
              <a:buSzPts val="2320"/>
              <a:buNone/>
              <a:defRPr sz="1600" b="1"/>
            </a:lvl5pPr>
            <a:lvl6pPr marL="2743200" lvl="5" indent="-228600" algn="l">
              <a:spcBef>
                <a:spcPts val="600"/>
              </a:spcBef>
              <a:spcAft>
                <a:spcPts val="0"/>
              </a:spcAft>
              <a:buSzPts val="2320"/>
              <a:buNone/>
              <a:defRPr sz="1600" b="1"/>
            </a:lvl6pPr>
            <a:lvl7pPr marL="3200400" lvl="6" indent="-228600" algn="l">
              <a:spcBef>
                <a:spcPts val="600"/>
              </a:spcBef>
              <a:spcAft>
                <a:spcPts val="0"/>
              </a:spcAft>
              <a:buSzPts val="2320"/>
              <a:buNone/>
              <a:defRPr sz="1600" b="1"/>
            </a:lvl7pPr>
            <a:lvl8pPr marL="3657600" lvl="7" indent="-228600" algn="l">
              <a:spcBef>
                <a:spcPts val="600"/>
              </a:spcBef>
              <a:spcAft>
                <a:spcPts val="0"/>
              </a:spcAft>
              <a:buSzPts val="2320"/>
              <a:buNone/>
              <a:defRPr sz="1600" b="1"/>
            </a:lvl8pPr>
            <a:lvl9pPr marL="4114800" lvl="8" indent="-228600" algn="l">
              <a:spcBef>
                <a:spcPts val="600"/>
              </a:spcBef>
              <a:spcAft>
                <a:spcPts val="600"/>
              </a:spcAft>
              <a:buSzPts val="2320"/>
              <a:buNone/>
              <a:defRPr sz="1600" b="1"/>
            </a:lvl9pPr>
          </a:lstStyle>
          <a:p>
            <a:endParaRPr/>
          </a:p>
        </p:txBody>
      </p:sp>
      <p:sp>
        <p:nvSpPr>
          <p:cNvPr id="55" name="Google Shape;55;p6"/>
          <p:cNvSpPr txBox="1">
            <a:spLocks noGrp="1"/>
          </p:cNvSpPr>
          <p:nvPr>
            <p:ph type="body" idx="4"/>
          </p:nvPr>
        </p:nvSpPr>
        <p:spPr>
          <a:xfrm>
            <a:off x="6607967" y="3335337"/>
            <a:ext cx="4895056" cy="2455862"/>
          </a:xfrm>
          <a:prstGeom prst="rect">
            <a:avLst/>
          </a:prstGeom>
          <a:noFill/>
          <a:ln>
            <a:noFill/>
          </a:ln>
        </p:spPr>
        <p:txBody>
          <a:bodyPr spcFirstLastPara="1" wrap="square" lIns="91425" tIns="45700" rIns="91425" bIns="45700" anchor="t" anchorCtr="0">
            <a:noAutofit/>
          </a:bodyPr>
          <a:lstStyle>
            <a:lvl1pPr marL="457200" lvl="0" indent="-394335" algn="l">
              <a:spcBef>
                <a:spcPts val="360"/>
              </a:spcBef>
              <a:spcAft>
                <a:spcPts val="0"/>
              </a:spcAft>
              <a:buSzPts val="2610"/>
              <a:buChar char="•"/>
              <a:defRPr sz="1800"/>
            </a:lvl1pPr>
            <a:lvl2pPr marL="914400" lvl="1" indent="-375919" algn="l">
              <a:spcBef>
                <a:spcPts val="600"/>
              </a:spcBef>
              <a:spcAft>
                <a:spcPts val="0"/>
              </a:spcAft>
              <a:buSzPts val="2320"/>
              <a:buChar char="•"/>
              <a:defRPr sz="1600"/>
            </a:lvl2pPr>
            <a:lvl3pPr marL="1371600" lvl="2" indent="-357505" algn="l">
              <a:spcBef>
                <a:spcPts val="600"/>
              </a:spcBef>
              <a:spcAft>
                <a:spcPts val="0"/>
              </a:spcAft>
              <a:buSzPts val="2030"/>
              <a:buChar char="•"/>
              <a:defRPr sz="1400"/>
            </a:lvl3pPr>
            <a:lvl4pPr marL="1828800" lvl="3" indent="-339089" algn="l">
              <a:spcBef>
                <a:spcPts val="600"/>
              </a:spcBef>
              <a:spcAft>
                <a:spcPts val="0"/>
              </a:spcAft>
              <a:buSzPts val="1740"/>
              <a:buChar char="•"/>
              <a:defRPr sz="1200"/>
            </a:lvl4pPr>
            <a:lvl5pPr marL="2286000" lvl="4" indent="-339089" algn="l">
              <a:spcBef>
                <a:spcPts val="600"/>
              </a:spcBef>
              <a:spcAft>
                <a:spcPts val="0"/>
              </a:spcAft>
              <a:buSzPts val="1740"/>
              <a:buChar char="•"/>
              <a:defRPr sz="1200"/>
            </a:lvl5pPr>
            <a:lvl6pPr marL="2743200" lvl="5" indent="-339089" algn="l">
              <a:spcBef>
                <a:spcPts val="600"/>
              </a:spcBef>
              <a:spcAft>
                <a:spcPts val="0"/>
              </a:spcAft>
              <a:buSzPts val="1740"/>
              <a:buChar char="•"/>
              <a:defRPr sz="1200"/>
            </a:lvl6pPr>
            <a:lvl7pPr marL="3200400" lvl="6" indent="-339089" algn="l">
              <a:spcBef>
                <a:spcPts val="600"/>
              </a:spcBef>
              <a:spcAft>
                <a:spcPts val="0"/>
              </a:spcAft>
              <a:buSzPts val="1740"/>
              <a:buChar char="•"/>
              <a:defRPr sz="1200"/>
            </a:lvl7pPr>
            <a:lvl8pPr marL="3657600" lvl="7" indent="-339090" algn="l">
              <a:spcBef>
                <a:spcPts val="600"/>
              </a:spcBef>
              <a:spcAft>
                <a:spcPts val="0"/>
              </a:spcAft>
              <a:buSzPts val="1740"/>
              <a:buChar char="•"/>
              <a:defRPr sz="1200"/>
            </a:lvl8pPr>
            <a:lvl9pPr marL="4114800" lvl="8" indent="-339090" algn="l">
              <a:spcBef>
                <a:spcPts val="600"/>
              </a:spcBef>
              <a:spcAft>
                <a:spcPts val="600"/>
              </a:spcAft>
              <a:buSzPts val="1740"/>
              <a:buChar char="•"/>
              <a:defRPr sz="1200"/>
            </a:lvl9pPr>
          </a:lstStyle>
          <a:p>
            <a:endParaRPr/>
          </a:p>
        </p:txBody>
      </p:sp>
      <p:sp>
        <p:nvSpPr>
          <p:cNvPr id="56" name="Google Shape;56;p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1484312" y="1600200"/>
            <a:ext cx="3549121" cy="1371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body" idx="1"/>
          </p:nvPr>
        </p:nvSpPr>
        <p:spPr>
          <a:xfrm>
            <a:off x="5262033" y="685799"/>
            <a:ext cx="6240990" cy="5105401"/>
          </a:xfrm>
          <a:prstGeom prst="rect">
            <a:avLst/>
          </a:prstGeom>
          <a:noFill/>
          <a:ln>
            <a:noFill/>
          </a:ln>
        </p:spPr>
        <p:txBody>
          <a:bodyPr spcFirstLastPara="1" wrap="square" lIns="91425" tIns="45700" rIns="91425" bIns="45700" anchor="ctr" anchorCtr="0">
            <a:noAutofit/>
          </a:bodyPr>
          <a:lstStyle>
            <a:lvl1pPr marL="457200" lvl="0" indent="-412750" algn="l">
              <a:spcBef>
                <a:spcPts val="400"/>
              </a:spcBef>
              <a:spcAft>
                <a:spcPts val="0"/>
              </a:spcAft>
              <a:buSzPts val="2900"/>
              <a:buChar char="•"/>
              <a:defRPr sz="2000"/>
            </a:lvl1pPr>
            <a:lvl2pPr marL="914400" lvl="1" indent="-394335" algn="l">
              <a:spcBef>
                <a:spcPts val="600"/>
              </a:spcBef>
              <a:spcAft>
                <a:spcPts val="0"/>
              </a:spcAft>
              <a:buSzPts val="2610"/>
              <a:buChar char="•"/>
              <a:defRPr sz="1800"/>
            </a:lvl2pPr>
            <a:lvl3pPr marL="1371600" lvl="2" indent="-375919" algn="l">
              <a:spcBef>
                <a:spcPts val="600"/>
              </a:spcBef>
              <a:spcAft>
                <a:spcPts val="0"/>
              </a:spcAft>
              <a:buSzPts val="2320"/>
              <a:buChar char="•"/>
              <a:defRPr sz="1600"/>
            </a:lvl3pPr>
            <a:lvl4pPr marL="1828800" lvl="3" indent="-357505" algn="l">
              <a:spcBef>
                <a:spcPts val="600"/>
              </a:spcBef>
              <a:spcAft>
                <a:spcPts val="0"/>
              </a:spcAft>
              <a:buSzPts val="2030"/>
              <a:buChar char="•"/>
              <a:defRPr sz="1400"/>
            </a:lvl4pPr>
            <a:lvl5pPr marL="2286000" lvl="4" indent="-357504" algn="l">
              <a:spcBef>
                <a:spcPts val="600"/>
              </a:spcBef>
              <a:spcAft>
                <a:spcPts val="0"/>
              </a:spcAft>
              <a:buSzPts val="2030"/>
              <a:buChar char="•"/>
              <a:defRPr sz="1400"/>
            </a:lvl5pPr>
            <a:lvl6pPr marL="2743200" lvl="5" indent="-357504" algn="l">
              <a:spcBef>
                <a:spcPts val="600"/>
              </a:spcBef>
              <a:spcAft>
                <a:spcPts val="0"/>
              </a:spcAft>
              <a:buSzPts val="2030"/>
              <a:buChar char="•"/>
              <a:defRPr sz="1400"/>
            </a:lvl6pPr>
            <a:lvl7pPr marL="3200400" lvl="6" indent="-357504" algn="l">
              <a:spcBef>
                <a:spcPts val="600"/>
              </a:spcBef>
              <a:spcAft>
                <a:spcPts val="0"/>
              </a:spcAft>
              <a:buSzPts val="2030"/>
              <a:buChar char="•"/>
              <a:defRPr sz="1400"/>
            </a:lvl7pPr>
            <a:lvl8pPr marL="3657600" lvl="7" indent="-357504" algn="l">
              <a:spcBef>
                <a:spcPts val="600"/>
              </a:spcBef>
              <a:spcAft>
                <a:spcPts val="0"/>
              </a:spcAft>
              <a:buSzPts val="2030"/>
              <a:buChar char="•"/>
              <a:defRPr sz="1400"/>
            </a:lvl8pPr>
            <a:lvl9pPr marL="4114800" lvl="8" indent="-357504" algn="l">
              <a:spcBef>
                <a:spcPts val="600"/>
              </a:spcBef>
              <a:spcAft>
                <a:spcPts val="600"/>
              </a:spcAft>
              <a:buSzPts val="2030"/>
              <a:buChar char="•"/>
              <a:defRPr sz="1400"/>
            </a:lvl9pPr>
          </a:lstStyle>
          <a:p>
            <a:endParaRPr/>
          </a:p>
        </p:txBody>
      </p:sp>
      <p:sp>
        <p:nvSpPr>
          <p:cNvPr id="71" name="Google Shape;71;p9"/>
          <p:cNvSpPr txBox="1">
            <a:spLocks noGrp="1"/>
          </p:cNvSpPr>
          <p:nvPr>
            <p:ph type="body" idx="2"/>
          </p:nvPr>
        </p:nvSpPr>
        <p:spPr>
          <a:xfrm>
            <a:off x="1484312" y="2971800"/>
            <a:ext cx="3549121" cy="1828800"/>
          </a:xfrm>
          <a:prstGeom prst="rect">
            <a:avLst/>
          </a:prstGeom>
          <a:noFill/>
          <a:ln>
            <a:noFill/>
          </a:ln>
        </p:spPr>
        <p:txBody>
          <a:bodyPr spcFirstLastPara="1" wrap="square" lIns="91425" tIns="45700" rIns="91425" bIns="45700" anchor="ctr" anchorCtr="0">
            <a:noAutofit/>
          </a:bodyPr>
          <a:lstStyle>
            <a:lvl1pPr marL="457200" lvl="0" indent="-228600" algn="ctr">
              <a:spcBef>
                <a:spcPts val="320"/>
              </a:spcBef>
              <a:spcAft>
                <a:spcPts val="0"/>
              </a:spcAft>
              <a:buSzPts val="2320"/>
              <a:buNone/>
              <a:defRPr sz="16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2" name="Google Shape;72;p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1482724" y="1752599"/>
            <a:ext cx="5426158" cy="1371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dk1"/>
              </a:buClr>
              <a:buSzPts val="2800"/>
              <a:buFont typeface="Corbel"/>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a:spLocks noGrp="1"/>
          </p:cNvSpPr>
          <p:nvPr>
            <p:ph type="pic" idx="2"/>
          </p:nvPr>
        </p:nvSpPr>
        <p:spPr>
          <a:xfrm>
            <a:off x="7594682" y="914400"/>
            <a:ext cx="3280974"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78" name="Google Shape;78;p10"/>
          <p:cNvSpPr txBox="1">
            <a:spLocks noGrp="1"/>
          </p:cNvSpPr>
          <p:nvPr>
            <p:ph type="body" idx="1"/>
          </p:nvPr>
        </p:nvSpPr>
        <p:spPr>
          <a:xfrm>
            <a:off x="1482724" y="3124199"/>
            <a:ext cx="5426158" cy="1828800"/>
          </a:xfrm>
          <a:prstGeom prst="rect">
            <a:avLst/>
          </a:prstGeom>
          <a:noFill/>
          <a:ln>
            <a:noFill/>
          </a:ln>
        </p:spPr>
        <p:txBody>
          <a:bodyPr spcFirstLastPara="1" wrap="square" lIns="91425" tIns="45700" rIns="91425" bIns="45700" anchor="ctr" anchorCtr="0">
            <a:noAutofit/>
          </a:bodyPr>
          <a:lstStyle>
            <a:lvl1pPr marL="457200" lvl="0" indent="-228600" algn="ctr">
              <a:spcBef>
                <a:spcPts val="360"/>
              </a:spcBef>
              <a:spcAft>
                <a:spcPts val="0"/>
              </a:spcAft>
              <a:buSzPts val="2610"/>
              <a:buNone/>
              <a:defRPr sz="18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79" name="Google Shape;79;p1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484311" y="4732865"/>
            <a:ext cx="10018711" cy="566738"/>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Clr>
                <a:schemeClr val="dk1"/>
              </a:buClr>
              <a:buSzPts val="2400"/>
              <a:buFont typeface="Corbel"/>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a:spLocks noGrp="1"/>
          </p:cNvSpPr>
          <p:nvPr>
            <p:ph type="pic" idx="2"/>
          </p:nvPr>
        </p:nvSpPr>
        <p:spPr>
          <a:xfrm>
            <a:off x="2386012" y="932112"/>
            <a:ext cx="8225944"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5" name="Google Shape;85;p11"/>
          <p:cNvSpPr txBox="1">
            <a:spLocks noGrp="1"/>
          </p:cNvSpPr>
          <p:nvPr>
            <p:ph type="body" idx="1"/>
          </p:nvPr>
        </p:nvSpPr>
        <p:spPr>
          <a:xfrm>
            <a:off x="1484311" y="5299603"/>
            <a:ext cx="10018711" cy="493712"/>
          </a:xfrm>
          <a:prstGeom prst="rect">
            <a:avLst/>
          </a:prstGeom>
          <a:noFill/>
          <a:ln>
            <a:noFill/>
          </a:ln>
        </p:spPr>
        <p:txBody>
          <a:bodyPr spcFirstLastPara="1" wrap="square" lIns="91425" tIns="45700" rIns="91425" bIns="45700" anchor="ctr" anchorCtr="0">
            <a:noAutofit/>
          </a:bodyPr>
          <a:lstStyle>
            <a:lvl1pPr marL="457200" lvl="0" indent="-228600" algn="ctr">
              <a:spcBef>
                <a:spcPts val="280"/>
              </a:spcBef>
              <a:spcAft>
                <a:spcPts val="0"/>
              </a:spcAft>
              <a:buSzPts val="2030"/>
              <a:buNone/>
              <a:defRPr sz="1400"/>
            </a:lvl1pPr>
            <a:lvl2pPr marL="914400" lvl="1" indent="-228600" algn="l">
              <a:spcBef>
                <a:spcPts val="600"/>
              </a:spcBef>
              <a:spcAft>
                <a:spcPts val="0"/>
              </a:spcAft>
              <a:buSzPts val="1740"/>
              <a:buNone/>
              <a:defRPr sz="1200"/>
            </a:lvl2pPr>
            <a:lvl3pPr marL="1371600" lvl="2" indent="-228600" algn="l">
              <a:spcBef>
                <a:spcPts val="600"/>
              </a:spcBef>
              <a:spcAft>
                <a:spcPts val="0"/>
              </a:spcAft>
              <a:buSzPts val="1450"/>
              <a:buNone/>
              <a:defRPr sz="1000"/>
            </a:lvl3pPr>
            <a:lvl4pPr marL="1828800" lvl="3" indent="-228600" algn="l">
              <a:spcBef>
                <a:spcPts val="600"/>
              </a:spcBef>
              <a:spcAft>
                <a:spcPts val="0"/>
              </a:spcAft>
              <a:buSzPts val="1305"/>
              <a:buNone/>
              <a:defRPr sz="900"/>
            </a:lvl4pPr>
            <a:lvl5pPr marL="2286000" lvl="4" indent="-228600" algn="l">
              <a:spcBef>
                <a:spcPts val="600"/>
              </a:spcBef>
              <a:spcAft>
                <a:spcPts val="0"/>
              </a:spcAft>
              <a:buSzPts val="1305"/>
              <a:buNone/>
              <a:defRPr sz="900"/>
            </a:lvl5pPr>
            <a:lvl6pPr marL="2743200" lvl="5" indent="-228600" algn="l">
              <a:spcBef>
                <a:spcPts val="600"/>
              </a:spcBef>
              <a:spcAft>
                <a:spcPts val="0"/>
              </a:spcAft>
              <a:buSzPts val="1305"/>
              <a:buNone/>
              <a:defRPr sz="900"/>
            </a:lvl6pPr>
            <a:lvl7pPr marL="3200400" lvl="6" indent="-228600" algn="l">
              <a:spcBef>
                <a:spcPts val="600"/>
              </a:spcBef>
              <a:spcAft>
                <a:spcPts val="0"/>
              </a:spcAft>
              <a:buSzPts val="1305"/>
              <a:buNone/>
              <a:defRPr sz="900"/>
            </a:lvl7pPr>
            <a:lvl8pPr marL="3657600" lvl="7" indent="-228600" algn="l">
              <a:spcBef>
                <a:spcPts val="600"/>
              </a:spcBef>
              <a:spcAft>
                <a:spcPts val="0"/>
              </a:spcAft>
              <a:buSzPts val="1305"/>
              <a:buNone/>
              <a:defRPr sz="900"/>
            </a:lvl8pPr>
            <a:lvl9pPr marL="4114800" lvl="8" indent="-228600" algn="l">
              <a:spcBef>
                <a:spcPts val="600"/>
              </a:spcBef>
              <a:spcAft>
                <a:spcPts val="600"/>
              </a:spcAft>
              <a:buSzPts val="1305"/>
              <a:buNone/>
              <a:defRPr sz="900"/>
            </a:lvl9pPr>
          </a:lstStyle>
          <a:p>
            <a:endParaRPr/>
          </a:p>
        </p:txBody>
      </p:sp>
      <p:sp>
        <p:nvSpPr>
          <p:cNvPr id="86" name="Google Shape;86;p1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cstate="email">
            <a:alphaModFix/>
            <a:extLst>
              <a:ext uri="{28A0092B-C50C-407E-A947-70E740481C1C}">
                <a14:useLocalDpi xmlns:a14="http://schemas.microsoft.com/office/drawing/2010/main"/>
              </a:ext>
            </a:extLst>
          </a:blip>
          <a:stretch>
            <a:fillRect/>
          </a:stretch>
        </a:blipFill>
        <a:effectLst/>
      </p:bgPr>
    </p:bg>
    <p:spTree>
      <p:nvGrpSpPr>
        <p:cNvPr id="1" name="Shape 5"/>
        <p:cNvGrpSpPr/>
        <p:nvPr/>
      </p:nvGrpSpPr>
      <p:grpSpPr>
        <a:xfrm>
          <a:off x="0" y="0"/>
          <a:ext cx="0" cy="0"/>
          <a:chOff x="0" y="0"/>
          <a:chExt cx="0" cy="0"/>
        </a:xfrm>
      </p:grpSpPr>
      <p:grpSp>
        <p:nvGrpSpPr>
          <p:cNvPr id="6" name="Google Shape;6;p1"/>
          <p:cNvGrpSpPr/>
          <p:nvPr/>
        </p:nvGrpSpPr>
        <p:grpSpPr>
          <a:xfrm>
            <a:off x="150812" y="0"/>
            <a:ext cx="2436813" cy="6858001"/>
            <a:chOff x="1320800" y="0"/>
            <a:chExt cx="2436813" cy="6858001"/>
          </a:xfrm>
        </p:grpSpPr>
        <p:sp>
          <p:nvSpPr>
            <p:cNvPr id="7" name="Google Shape;7;p1"/>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8" name="Google Shape;8;p1"/>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9" name="Google Shape;9;p1"/>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10" name="Google Shape;10;p1"/>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0B5982"/>
            </a:solidFill>
            <a:ln>
              <a:noFill/>
            </a:ln>
          </p:spPr>
        </p:sp>
        <p:sp>
          <p:nvSpPr>
            <p:cNvPr id="11" name="Google Shape;11;p1"/>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12" name="Google Shape;12;p1"/>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3" name="Google Shape;13;p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4" name="Google Shape;14;p1"/>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Autofit/>
          </a:bodyPr>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5" name="Google Shape;15;p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7" name="Google Shape;17;p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orbel"/>
                <a:ea typeface="Corbel"/>
                <a:cs typeface="Corbel"/>
                <a:sym typeface="Corbel"/>
              </a:defRPr>
            </a:lvl1pPr>
            <a:lvl2pPr marL="0" marR="0" lvl="1" indent="0" algn="r" rtl="0">
              <a:spcBef>
                <a:spcPts val="0"/>
              </a:spcBef>
              <a:buNone/>
              <a:defRPr sz="1000" b="0" i="0" u="none" strike="noStrike" cap="none">
                <a:solidFill>
                  <a:schemeClr val="dk1"/>
                </a:solidFill>
                <a:latin typeface="Corbel"/>
                <a:ea typeface="Corbel"/>
                <a:cs typeface="Corbel"/>
                <a:sym typeface="Corbel"/>
              </a:defRPr>
            </a:lvl2pPr>
            <a:lvl3pPr marL="0" marR="0" lvl="2" indent="0" algn="r" rtl="0">
              <a:spcBef>
                <a:spcPts val="0"/>
              </a:spcBef>
              <a:buNone/>
              <a:defRPr sz="1000" b="0" i="0" u="none" strike="noStrike" cap="none">
                <a:solidFill>
                  <a:schemeClr val="dk1"/>
                </a:solidFill>
                <a:latin typeface="Corbel"/>
                <a:ea typeface="Corbel"/>
                <a:cs typeface="Corbel"/>
                <a:sym typeface="Corbel"/>
              </a:defRPr>
            </a:lvl3pPr>
            <a:lvl4pPr marL="0" marR="0" lvl="3" indent="0" algn="r" rtl="0">
              <a:spcBef>
                <a:spcPts val="0"/>
              </a:spcBef>
              <a:buNone/>
              <a:defRPr sz="1000" b="0" i="0" u="none" strike="noStrike" cap="none">
                <a:solidFill>
                  <a:schemeClr val="dk1"/>
                </a:solidFill>
                <a:latin typeface="Corbel"/>
                <a:ea typeface="Corbel"/>
                <a:cs typeface="Corbel"/>
                <a:sym typeface="Corbel"/>
              </a:defRPr>
            </a:lvl4pPr>
            <a:lvl5pPr marL="0" marR="0" lvl="4" indent="0" algn="r" rtl="0">
              <a:spcBef>
                <a:spcPts val="0"/>
              </a:spcBef>
              <a:buNone/>
              <a:defRPr sz="1000" b="0" i="0" u="none" strike="noStrike" cap="none">
                <a:solidFill>
                  <a:schemeClr val="dk1"/>
                </a:solidFill>
                <a:latin typeface="Corbel"/>
                <a:ea typeface="Corbel"/>
                <a:cs typeface="Corbel"/>
                <a:sym typeface="Corbel"/>
              </a:defRPr>
            </a:lvl5pPr>
            <a:lvl6pPr marL="0" marR="0" lvl="5" indent="0" algn="r" rtl="0">
              <a:spcBef>
                <a:spcPts val="0"/>
              </a:spcBef>
              <a:buNone/>
              <a:defRPr sz="1000" b="0" i="0" u="none" strike="noStrike" cap="none">
                <a:solidFill>
                  <a:schemeClr val="dk1"/>
                </a:solidFill>
                <a:latin typeface="Corbel"/>
                <a:ea typeface="Corbel"/>
                <a:cs typeface="Corbel"/>
                <a:sym typeface="Corbel"/>
              </a:defRPr>
            </a:lvl6pPr>
            <a:lvl7pPr marL="0" marR="0" lvl="6" indent="0" algn="r" rtl="0">
              <a:spcBef>
                <a:spcPts val="0"/>
              </a:spcBef>
              <a:buNone/>
              <a:defRPr sz="1000" b="0" i="0" u="none" strike="noStrike" cap="none">
                <a:solidFill>
                  <a:schemeClr val="dk1"/>
                </a:solidFill>
                <a:latin typeface="Corbel"/>
                <a:ea typeface="Corbel"/>
                <a:cs typeface="Corbel"/>
                <a:sym typeface="Corbel"/>
              </a:defRPr>
            </a:lvl7pPr>
            <a:lvl8pPr marL="0" marR="0" lvl="7" indent="0" algn="r" rtl="0">
              <a:spcBef>
                <a:spcPts val="0"/>
              </a:spcBef>
              <a:buNone/>
              <a:defRPr sz="1000" b="0" i="0" u="none" strike="noStrike" cap="none">
                <a:solidFill>
                  <a:schemeClr val="dk1"/>
                </a:solidFill>
                <a:latin typeface="Corbel"/>
                <a:ea typeface="Corbel"/>
                <a:cs typeface="Corbel"/>
                <a:sym typeface="Corbel"/>
              </a:defRPr>
            </a:lvl8pPr>
            <a:lvl9pPr marL="0" marR="0" lvl="8" indent="0" algn="r" rtl="0">
              <a:spcBef>
                <a:spcPts val="0"/>
              </a:spcBef>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dfreephotos.com/singapore/architecture-buildings-in-singapore.jpg.php"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nio.com/interiors-and-exteriors-design/architectural-design-architecture-ceiling-circular"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travelshopgirl.com/taking-airport-link-from-the-airport-to-circular-quay-sydney-australi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lickr.com/photos/35946983@N00/15165085464"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hyperlink" Target="http://www.finsmes.com/2020/03/global-clean-water-secures-3m-usd-in-funding.html" TargetMode="External"/><Relationship Id="rId4" Type="http://schemas.openxmlformats.org/officeDocument/2006/relationships/image" Target="../media/image20.jpe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nasawebbtelescope/5556216838/"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photo/football-stadium-during-night-200986/"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pixnio.com/nature-landscapes/wetlands-and-swamps/aquatic-environment-swamp-water-landscap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wallpaperflare.com/search?wallpaper=civil+engineering"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dfreephotos.com/singapore/bridge-architecture-in-singapore-under-the-sunlight.jpg.php"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researchoutreach.org/articles/recurrent-education-aiding-women-engineering-careers/"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en.wikipedia.org/wiki/Jewel_House" TargetMode="External"/><Relationship Id="rId5" Type="http://schemas.openxmlformats.org/officeDocument/2006/relationships/image" Target="../media/image4.jpeg"/><Relationship Id="rId4" Type="http://schemas.openxmlformats.org/officeDocument/2006/relationships/hyperlink" Target="https://www.flickr.com/photos/jlascar/455193621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creativecommons.org/licenses/by-sa/3.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lfgss.com/thread86203-29.html/"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48.jpeg"/><Relationship Id="rId7" Type="http://schemas.openxmlformats.org/officeDocument/2006/relationships/hyperlink" Target="https://www.mynextmove.org/profile/summary/17-2112.0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www.flickr.com/photos/worldskillsteamuk/8006168997/" TargetMode="Externa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link.edgepilot.com/s/28342ba0/PHkGhH91WUuGjj5fIr63Kw?u=https://www.youtube.com/watch?v=nMwG1wnESDA"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commons.wikimedia.org/wiki/File:S1_1.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es.wikipedia.org/wiki/archivo:a591_road,_lake_district_-_june_2009.jpg"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publicdomainpictures.net/view-image.php?image=60692&amp;picture=covered-bridge-in-forest-2" TargetMode="External"/><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commons.wikimedia.org/wiki/File:Tappan_Street_with_trains.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commons.wikimedia.org/wiki/File:East_Midlands_Trains_Class_158,_158799,_Liverpool_Lime_Street_railway_station_(geograph_3819385).jpg" TargetMode="External"/><Relationship Id="rId5" Type="http://schemas.openxmlformats.org/officeDocument/2006/relationships/image" Target="../media/image62.jpeg"/><Relationship Id="rId4" Type="http://schemas.openxmlformats.org/officeDocument/2006/relationships/hyperlink" Target="https://en.wikipedia.org/wiki/Hull_Train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chicargobike.blogspot.com/2010/10/to-super-playground-five-kids-on-three.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exels.com/photo/view-of-rice-terraces-2165024/"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pexels.com/photo/high-angle-shot-of-suburban-neighborhood-1546168/"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pxhere.com/en/photo/1376038"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148374920@N02/47251028302" TargetMode="External"/><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hyperlink" Target="https://creativecommons.org/licenses/by/3.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flickr.com/photos/wsuph003/4334107742/in/photolist-87P2XP-bQNJ6t-4JgLRE-cDtFAf-cDtEk1-bQ3kdx-nxuuCL-cDtEGC-7AZrey" TargetMode="External"/><Relationship Id="rId5" Type="http://schemas.openxmlformats.org/officeDocument/2006/relationships/image" Target="../media/image68.jpeg"/><Relationship Id="rId4" Type="http://schemas.openxmlformats.org/officeDocument/2006/relationships/hyperlink" Target="https://www.pexels.com/photo/busy-people-walking-in-the-shopping-mall-90245/"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en.wikipedia.org/wiki/Civil_engineering" TargetMode="External"/><Relationship Id="rId5" Type="http://schemas.openxmlformats.org/officeDocument/2006/relationships/image" Target="../media/image78.jpg"/><Relationship Id="rId4" Type="http://schemas.openxmlformats.org/officeDocument/2006/relationships/hyperlink" Target="https://pxhere.com/en/photo/1575619"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flickr.com/photos/usacehq/6141150633" TargetMode="External"/><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flickr.com/photos/30539067@N04/14066939576" TargetMode="External"/><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flickr.com/photos/us-mission/4860331689" TargetMode="External"/><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policyoptions.irpp.org/magazines/2001-odyssee-espace/trading-short-sightedly-dfait-on-the-environment/"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www.sciline.org/election/summaries/climate-change" TargetMode="External"/><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ourworld.unu.edu/en/africa-and-climate-change" TargetMode="External"/><Relationship Id="rId5" Type="http://schemas.openxmlformats.org/officeDocument/2006/relationships/image" Target="../media/image84.jpeg"/><Relationship Id="rId10" Type="http://schemas.openxmlformats.org/officeDocument/2006/relationships/hyperlink" Target="https://rowlandpasaribu.wordpress.com/2020/11/07/climate-change-adaptation-coffee-and-corporate-social-responsbility-challenges-and-opportunities/trackback/" TargetMode="External"/><Relationship Id="rId4" Type="http://schemas.openxmlformats.org/officeDocument/2006/relationships/hyperlink" Target="https://www.mynextmove.org/profile/summary/17-3025.00?print=1" TargetMode="External"/><Relationship Id="rId9" Type="http://schemas.openxmlformats.org/officeDocument/2006/relationships/image" Target="../media/image86.jpeg"/></Relationships>
</file>

<file path=ppt/slides/_rels/slide6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coolcatteacher.blogspot.com/2013/05/engage-students-supercharge-learning.html" TargetMode="External"/><Relationship Id="rId5" Type="http://schemas.openxmlformats.org/officeDocument/2006/relationships/image" Target="../media/image88.jpeg"/><Relationship Id="rId4" Type="http://schemas.openxmlformats.org/officeDocument/2006/relationships/hyperlink" Target="https://orgcominthenews.com/2014/08/13/many-women-leave-engineering-blame-the-work-culture/"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mrgscience.com/ess-topic-44-water-pollution.html" TargetMode="External"/><Relationship Id="rId5" Type="http://schemas.openxmlformats.org/officeDocument/2006/relationships/image" Target="../media/image90.jpeg"/><Relationship Id="rId4" Type="http://schemas.openxmlformats.org/officeDocument/2006/relationships/hyperlink" Target="https://commons.wikimedia.org/wiki/File:Expedition_36_flight_engineer_Chris_Cassidy.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flickr.com/photos/126337375@N05/19785922190" TargetMode="External"/><Relationship Id="rId5" Type="http://schemas.openxmlformats.org/officeDocument/2006/relationships/image" Target="../media/image92.jpg"/><Relationship Id="rId4" Type="http://schemas.openxmlformats.org/officeDocument/2006/relationships/hyperlink" Target="https://www.australiansolarquotes.com.au/2015/10/22/last-pv-modules-installed-at-broken-hill-solar-plan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eisforexplore.blogspot.com/2013/05/solar-water.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buddhajeans.com/encyclopedia/environmental-conservati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commons.wikimedia.org/wiki/File:Environmental_engineers.jp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davidpublisher.com/index.php/Home/Conferences/index.html"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mass-stemhub.org/" TargetMode="External"/><Relationship Id="rId13" Type="http://schemas.openxmlformats.org/officeDocument/2006/relationships/hyperlink" Target="https://swe.org/" TargetMode="External"/><Relationship Id="rId3" Type="http://schemas.openxmlformats.org/officeDocument/2006/relationships/hyperlink" Target="http://www.acecma.org/" TargetMode="External"/><Relationship Id="rId7" Type="http://schemas.openxmlformats.org/officeDocument/2006/relationships/hyperlink" Target="http://www.futurecity.org/" TargetMode="External"/><Relationship Id="rId12" Type="http://schemas.openxmlformats.org/officeDocument/2006/relationships/hyperlink" Target="http://www.wtsinternational.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www.discovere.org/" TargetMode="External"/><Relationship Id="rId11" Type="http://schemas.openxmlformats.org/officeDocument/2006/relationships/hyperlink" Target="http://www.same.org/" TargetMode="External"/><Relationship Id="rId5" Type="http://schemas.openxmlformats.org/officeDocument/2006/relationships/hyperlink" Target="http://www.bsces.org/" TargetMode="External"/><Relationship Id="rId10" Type="http://schemas.openxmlformats.org/officeDocument/2006/relationships/hyperlink" Target="http://www.nsta.org/" TargetMode="External"/><Relationship Id="rId4" Type="http://schemas.openxmlformats.org/officeDocument/2006/relationships/hyperlink" Target="http://www.acementor.org/" TargetMode="External"/><Relationship Id="rId9" Type="http://schemas.openxmlformats.org/officeDocument/2006/relationships/hyperlink" Target="http://www.nsp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physics.stackexchange.com/questions/197010/can-we-reduce-a-hurricanes-power-using-wind-turbin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ctrTitle"/>
          </p:nvPr>
        </p:nvSpPr>
        <p:spPr>
          <a:xfrm>
            <a:off x="1871004" y="1380068"/>
            <a:ext cx="9632020" cy="2616199"/>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70C0"/>
              </a:buClr>
              <a:buSzPts val="7200"/>
              <a:buFont typeface="Overlock"/>
              <a:buNone/>
            </a:pPr>
            <a:r>
              <a:rPr lang="en-US" sz="8800" b="1" dirty="0">
                <a:solidFill>
                  <a:srgbClr val="0070C0"/>
                </a:solidFill>
                <a:latin typeface="Overlock"/>
                <a:ea typeface="Overlock"/>
                <a:cs typeface="Overlock"/>
                <a:sym typeface="Overlock"/>
              </a:rPr>
              <a:t>YOU Can Make This!</a:t>
            </a:r>
            <a:br>
              <a:rPr lang="en-US" sz="8000" b="1" dirty="0">
                <a:solidFill>
                  <a:srgbClr val="0070C0"/>
                </a:solidFill>
                <a:latin typeface="Overlock"/>
                <a:ea typeface="Overlock"/>
                <a:cs typeface="Overlock"/>
                <a:sym typeface="Overlock"/>
              </a:rPr>
            </a:br>
            <a:endParaRPr sz="8000" b="1" dirty="0">
              <a:solidFill>
                <a:srgbClr val="0070C0"/>
              </a:solidFill>
              <a:latin typeface="Overlock"/>
              <a:ea typeface="Overlock"/>
              <a:cs typeface="Overlock"/>
              <a:sym typeface="Overlock"/>
            </a:endParaRPr>
          </a:p>
        </p:txBody>
      </p:sp>
      <p:sp>
        <p:nvSpPr>
          <p:cNvPr id="185" name="Google Shape;185;p26"/>
          <p:cNvSpPr txBox="1">
            <a:spLocks noGrp="1"/>
          </p:cNvSpPr>
          <p:nvPr>
            <p:ph type="subTitle" idx="1"/>
          </p:nvPr>
        </p:nvSpPr>
        <p:spPr>
          <a:xfrm>
            <a:off x="4293705" y="3207026"/>
            <a:ext cx="7209318" cy="3193774"/>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2610"/>
              <a:buNone/>
            </a:pPr>
            <a:r>
              <a:rPr lang="en-US" sz="1800" dirty="0">
                <a:latin typeface="Overlock"/>
                <a:ea typeface="Overlock"/>
                <a:cs typeface="Overlock"/>
                <a:sym typeface="Overlock"/>
              </a:rPr>
              <a:t>Presented by:   </a:t>
            </a:r>
            <a:r>
              <a:rPr lang="en-US" sz="1800" dirty="0">
                <a:solidFill>
                  <a:schemeClr val="accent6">
                    <a:lumMod val="75000"/>
                  </a:schemeClr>
                </a:solidFill>
                <a:latin typeface="Overlock"/>
                <a:ea typeface="Overlock"/>
                <a:cs typeface="Overlock"/>
                <a:sym typeface="Overlock"/>
              </a:rPr>
              <a:t>insert your name and credentials here</a:t>
            </a:r>
            <a:endParaRPr dirty="0">
              <a:solidFill>
                <a:schemeClr val="accent6">
                  <a:lumMod val="75000"/>
                </a:schemeClr>
              </a:solidFill>
            </a:endParaRPr>
          </a:p>
          <a:p>
            <a:pPr marL="0" lvl="0" indent="0" algn="r" rtl="0">
              <a:spcBef>
                <a:spcPts val="960"/>
              </a:spcBef>
              <a:spcAft>
                <a:spcPts val="0"/>
              </a:spcAft>
              <a:buSzPts val="2610"/>
              <a:buNone/>
            </a:pPr>
            <a:endParaRPr sz="1800" dirty="0">
              <a:latin typeface="Overlock"/>
              <a:ea typeface="Overlock"/>
              <a:cs typeface="Overlock"/>
              <a:sym typeface="Overlock"/>
            </a:endParaRPr>
          </a:p>
          <a:p>
            <a:pPr marL="0" lvl="0" indent="0" algn="r" rtl="0">
              <a:spcBef>
                <a:spcPts val="960"/>
              </a:spcBef>
              <a:spcAft>
                <a:spcPts val="0"/>
              </a:spcAft>
              <a:buSzPts val="2610"/>
              <a:buNone/>
            </a:pPr>
            <a:endParaRPr sz="1800" dirty="0">
              <a:latin typeface="Overlock"/>
              <a:ea typeface="Overlock"/>
              <a:cs typeface="Overlock"/>
              <a:sym typeface="Overlock"/>
            </a:endParaRPr>
          </a:p>
          <a:p>
            <a:pPr marL="0" lvl="0" indent="0" algn="r" rtl="0">
              <a:spcBef>
                <a:spcPts val="920"/>
              </a:spcBef>
              <a:spcAft>
                <a:spcPts val="0"/>
              </a:spcAft>
              <a:buSzPts val="2320"/>
              <a:buNone/>
            </a:pPr>
            <a:r>
              <a:rPr lang="en-US" sz="1600" dirty="0">
                <a:latin typeface="Overlock"/>
                <a:ea typeface="Overlock"/>
                <a:cs typeface="Overlock"/>
                <a:sym typeface="Overlock"/>
              </a:rPr>
              <a:t>Prepared by Joanne Linowes, Leadership Educator</a:t>
            </a:r>
            <a:endParaRPr dirty="0"/>
          </a:p>
          <a:p>
            <a:pPr marL="0" lvl="0" indent="0" algn="r" rtl="0">
              <a:spcBef>
                <a:spcPts val="920"/>
              </a:spcBef>
              <a:spcAft>
                <a:spcPts val="0"/>
              </a:spcAft>
              <a:buSzPts val="2320"/>
              <a:buNone/>
            </a:pPr>
            <a:r>
              <a:rPr lang="en-US" sz="1600" dirty="0">
                <a:latin typeface="Overlock"/>
                <a:ea typeface="Overlock"/>
                <a:cs typeface="Overlock"/>
                <a:sym typeface="Overlock"/>
              </a:rPr>
              <a:t> Wing Wong, P.E.</a:t>
            </a:r>
            <a:endParaRPr dirty="0"/>
          </a:p>
          <a:p>
            <a:pPr marL="0" lvl="0" indent="0" algn="r" rtl="0">
              <a:spcBef>
                <a:spcPts val="920"/>
              </a:spcBef>
              <a:spcAft>
                <a:spcPts val="0"/>
              </a:spcAft>
              <a:buSzPts val="2320"/>
              <a:buNone/>
            </a:pPr>
            <a:r>
              <a:rPr lang="en-US" sz="1600" dirty="0">
                <a:latin typeface="Overlock"/>
                <a:ea typeface="Overlock"/>
                <a:cs typeface="Overlock"/>
                <a:sym typeface="Overlock"/>
              </a:rPr>
              <a:t>Ed Baumann, P.E.</a:t>
            </a:r>
          </a:p>
          <a:p>
            <a:pPr marL="0" lvl="0" indent="0" algn="r" rtl="0">
              <a:spcBef>
                <a:spcPts val="920"/>
              </a:spcBef>
              <a:spcAft>
                <a:spcPts val="0"/>
              </a:spcAft>
              <a:buSzPts val="2320"/>
              <a:buNone/>
            </a:pPr>
            <a:r>
              <a:rPr lang="en-US" sz="1600" dirty="0">
                <a:latin typeface="Overlock"/>
                <a:sym typeface="Overlock"/>
              </a:rPr>
              <a:t>Maddie DeClerck, P.E.</a:t>
            </a:r>
            <a:endParaRPr dirty="0"/>
          </a:p>
          <a:p>
            <a:pPr marL="0" lvl="0" indent="0" algn="r" rtl="0">
              <a:spcBef>
                <a:spcPts val="960"/>
              </a:spcBef>
              <a:spcAft>
                <a:spcPts val="0"/>
              </a:spcAft>
              <a:buSzPts val="2320"/>
              <a:buNone/>
            </a:pPr>
            <a:r>
              <a:rPr lang="en-US" sz="1600" dirty="0">
                <a:latin typeface="Overlock"/>
                <a:ea typeface="Overlock"/>
                <a:cs typeface="Overlock"/>
                <a:sym typeface="Overlock"/>
              </a:rPr>
              <a:t>And the ACEC/MA Leadership Education Committee</a:t>
            </a:r>
            <a:endParaRPr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B26A515-A809-4A3A-8C5B-B8B47519A4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A98B90-672F-4789-896C-6D09BAD05E23}"/>
              </a:ext>
            </a:extLst>
          </p:cNvPr>
          <p:cNvSpPr txBox="1"/>
          <p:nvPr/>
        </p:nvSpPr>
        <p:spPr>
          <a:xfrm rot="10800000" flipV="1">
            <a:off x="9313681" y="2459504"/>
            <a:ext cx="2733773" cy="1938992"/>
          </a:xfrm>
          <a:prstGeom prst="rect">
            <a:avLst/>
          </a:prstGeom>
          <a:noFill/>
        </p:spPr>
        <p:txBody>
          <a:bodyPr wrap="square">
            <a:spAutoFit/>
          </a:bodyPr>
          <a:lstStyle/>
          <a:p>
            <a:r>
              <a:rPr lang="en-US" sz="2400" dirty="0"/>
              <a:t>A multi-level stack interchange, buildings, houses, and park in Shanghai, China</a:t>
            </a:r>
          </a:p>
        </p:txBody>
      </p:sp>
    </p:spTree>
    <p:extLst>
      <p:ext uri="{BB962C8B-B14F-4D97-AF65-F5344CB8AC3E}">
        <p14:creationId xmlns:p14="http://schemas.microsoft.com/office/powerpoint/2010/main" val="237903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597FB-5E7C-49D9-BCA5-DC6F26D487D6}"/>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345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E71A9-F283-417E-A55E-315C552A1B39}"/>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37110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199A47-F2EE-4056-AA42-3B7B94B7C2A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9884209" cy="6858000"/>
          </a:xfrm>
          <a:prstGeom prst="rect">
            <a:avLst/>
          </a:prstGeom>
        </p:spPr>
      </p:pic>
      <p:sp>
        <p:nvSpPr>
          <p:cNvPr id="8" name="TextBox 7">
            <a:extLst>
              <a:ext uri="{FF2B5EF4-FFF2-40B4-BE49-F238E27FC236}">
                <a16:creationId xmlns:a16="http://schemas.microsoft.com/office/drawing/2014/main" id="{02CE88C8-F5C0-47FF-95E8-214E148B3A5C}"/>
              </a:ext>
            </a:extLst>
          </p:cNvPr>
          <p:cNvSpPr txBox="1"/>
          <p:nvPr/>
        </p:nvSpPr>
        <p:spPr>
          <a:xfrm>
            <a:off x="10030120" y="3105834"/>
            <a:ext cx="2092750" cy="646331"/>
          </a:xfrm>
          <a:prstGeom prst="rect">
            <a:avLst/>
          </a:prstGeom>
          <a:noFill/>
        </p:spPr>
        <p:txBody>
          <a:bodyPr wrap="square" rtlCol="0">
            <a:spAutoFit/>
          </a:bodyPr>
          <a:lstStyle/>
          <a:p>
            <a:pPr algn="ctr"/>
            <a:r>
              <a:rPr lang="en-US" sz="1800" dirty="0"/>
              <a:t>Sydney Airport, Sydney, Australia </a:t>
            </a:r>
          </a:p>
        </p:txBody>
      </p:sp>
    </p:spTree>
    <p:extLst>
      <p:ext uri="{BB962C8B-B14F-4D97-AF65-F5344CB8AC3E}">
        <p14:creationId xmlns:p14="http://schemas.microsoft.com/office/powerpoint/2010/main" val="18858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2335A13-28EF-45FC-85A8-C6424B165607}"/>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t="10683" b="3372"/>
          <a:stretch/>
        </p:blipFill>
        <p:spPr>
          <a:xfrm>
            <a:off x="0" y="0"/>
            <a:ext cx="12192001" cy="6858000"/>
          </a:xfrm>
          <a:prstGeom prst="rect">
            <a:avLst/>
          </a:prstGeom>
          <a:noFill/>
          <a:ln>
            <a:noFill/>
          </a:ln>
        </p:spPr>
      </p:pic>
    </p:spTree>
    <p:extLst>
      <p:ext uri="{BB962C8B-B14F-4D97-AF65-F5344CB8AC3E}">
        <p14:creationId xmlns:p14="http://schemas.microsoft.com/office/powerpoint/2010/main" val="386256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3971-2044-495D-8E87-C7A76B7631BC}"/>
              </a:ext>
            </a:extLst>
          </p:cNvPr>
          <p:cNvSpPr>
            <a:spLocks noGrp="1"/>
          </p:cNvSpPr>
          <p:nvPr>
            <p:ph type="title"/>
          </p:nvPr>
        </p:nvSpPr>
        <p:spPr/>
        <p:txBody>
          <a:bodyPr/>
          <a:lstStyle/>
          <a:p>
            <a:r>
              <a:rPr lang="en-US" sz="8000" b="1" i="1" dirty="0">
                <a:solidFill>
                  <a:schemeClr val="accent1">
                    <a:lumMod val="75000"/>
                  </a:schemeClr>
                </a:solidFill>
                <a:latin typeface="Algerian" panose="04020705040A02060702" pitchFamily="82" charset="0"/>
              </a:rPr>
              <a:t>True Story . . .</a:t>
            </a:r>
          </a:p>
        </p:txBody>
      </p:sp>
    </p:spTree>
    <p:extLst>
      <p:ext uri="{BB962C8B-B14F-4D97-AF65-F5344CB8AC3E}">
        <p14:creationId xmlns:p14="http://schemas.microsoft.com/office/powerpoint/2010/main" val="118713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1573088" y="63041"/>
            <a:ext cx="10018713" cy="19721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1. How do things get designed?</a:t>
            </a:r>
            <a:endParaRPr sz="4800" dirty="0">
              <a:latin typeface="Comic Sans MS" panose="030F0702030302020204" pitchFamily="66" charset="0"/>
            </a:endParaRPr>
          </a:p>
        </p:txBody>
      </p:sp>
      <p:sp>
        <p:nvSpPr>
          <p:cNvPr id="233" name="Google Shape;233;p32"/>
          <p:cNvSpPr/>
          <p:nvPr/>
        </p:nvSpPr>
        <p:spPr>
          <a:xfrm>
            <a:off x="1384658" y="2402825"/>
            <a:ext cx="4211746" cy="2631087"/>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400" b="1" i="0" u="none" strike="noStrike" cap="none" dirty="0">
                <a:solidFill>
                  <a:schemeClr val="dk1"/>
                </a:solidFill>
                <a:latin typeface="Arial"/>
                <a:ea typeface="Arial"/>
                <a:cs typeface="Arial"/>
                <a:sym typeface="Arial"/>
              </a:rPr>
              <a:t>Every place, structure, system, and product is designed by engineers – in many different engineering fields. An engineer designs anything before it can be built.</a:t>
            </a:r>
            <a:endParaRPr sz="1800" b="1" dirty="0">
              <a:solidFill>
                <a:schemeClr val="dk1"/>
              </a:solidFill>
              <a:latin typeface="Arial"/>
              <a:ea typeface="Arial"/>
              <a:cs typeface="Arial"/>
              <a:sym typeface="Arial"/>
            </a:endParaRPr>
          </a:p>
          <a:p>
            <a:pPr marL="0" marR="0" lvl="0" indent="0" rtl="0">
              <a:spcBef>
                <a:spcPts val="0"/>
              </a:spcBef>
              <a:spcAft>
                <a:spcPts val="0"/>
              </a:spcAft>
              <a:buNone/>
            </a:pPr>
            <a:endParaRPr sz="1800" b="1" dirty="0">
              <a:solidFill>
                <a:schemeClr val="dk1"/>
              </a:solidFill>
              <a:latin typeface="Arial"/>
              <a:ea typeface="Arial"/>
              <a:cs typeface="Arial"/>
              <a:sym typeface="Arial"/>
            </a:endParaRPr>
          </a:p>
          <a:p>
            <a:pPr marL="0" marR="0" lvl="0" indent="0" rtl="0">
              <a:spcBef>
                <a:spcPts val="0"/>
              </a:spcBef>
              <a:spcAft>
                <a:spcPts val="0"/>
              </a:spcAft>
              <a:buNone/>
            </a:pPr>
            <a:endParaRPr sz="1800" b="1" dirty="0">
              <a:solidFill>
                <a:schemeClr val="dk1"/>
              </a:solidFill>
              <a:latin typeface="Arial"/>
              <a:ea typeface="Arial"/>
              <a:cs typeface="Arial"/>
              <a:sym typeface="Arial"/>
            </a:endParaRPr>
          </a:p>
          <a:p>
            <a:pPr marL="0" marR="0" lvl="0" indent="0" rtl="0">
              <a:spcBef>
                <a:spcPts val="0"/>
              </a:spcBef>
              <a:spcAft>
                <a:spcPts val="0"/>
              </a:spcAft>
              <a:buNone/>
            </a:pPr>
            <a:endParaRPr sz="1800" b="1" dirty="0">
              <a:solidFill>
                <a:schemeClr val="dk1"/>
              </a:solidFill>
              <a:latin typeface="Arial"/>
              <a:ea typeface="Arial"/>
              <a:cs typeface="Arial"/>
              <a:sym typeface="Arial"/>
            </a:endParaRPr>
          </a:p>
          <a:p>
            <a:pPr marL="0" marR="0" lvl="0" indent="0" rtl="0">
              <a:spcBef>
                <a:spcPts val="0"/>
              </a:spcBef>
              <a:spcAft>
                <a:spcPts val="0"/>
              </a:spcAft>
              <a:buNone/>
            </a:pPr>
            <a:r>
              <a:rPr lang="en-US" sz="1800" b="1" dirty="0">
                <a:solidFill>
                  <a:schemeClr val="dk1"/>
                </a:solidFill>
                <a:latin typeface="Arial"/>
                <a:ea typeface="Arial"/>
                <a:cs typeface="Arial"/>
                <a:sym typeface="Arial"/>
              </a:rPr>
              <a:t> </a:t>
            </a:r>
            <a:endParaRPr sz="1800" dirty="0">
              <a:solidFill>
                <a:schemeClr val="dk1"/>
              </a:solidFill>
              <a:latin typeface="Corbel"/>
              <a:ea typeface="Corbel"/>
              <a:cs typeface="Corbel"/>
              <a:sym typeface="Corbel"/>
            </a:endParaRPr>
          </a:p>
        </p:txBody>
      </p:sp>
      <p:pic>
        <p:nvPicPr>
          <p:cNvPr id="5" name="Google Shape;224;p31">
            <a:extLst>
              <a:ext uri="{FF2B5EF4-FFF2-40B4-BE49-F238E27FC236}">
                <a16:creationId xmlns:a16="http://schemas.microsoft.com/office/drawing/2014/main" id="{97F649B2-951E-41C9-B935-8EEF6C443A3E}"/>
              </a:ext>
            </a:extLst>
          </p:cNvPr>
          <p:cNvPicPr preferRelativeResize="0"/>
          <p:nvPr/>
        </p:nvPicPr>
        <p:blipFill>
          <a:blip r:embed="rId3" cstate="email">
            <a:extLst>
              <a:ext uri="{28A0092B-C50C-407E-A947-70E740481C1C}">
                <a14:useLocalDpi xmlns:a14="http://schemas.microsoft.com/office/drawing/2010/main"/>
              </a:ext>
            </a:extLst>
          </a:blip>
          <a:srcRect/>
          <a:stretch/>
        </p:blipFill>
        <p:spPr>
          <a:xfrm>
            <a:off x="5765981" y="2035181"/>
            <a:ext cx="5618537" cy="3808519"/>
          </a:xfrm>
          <a:prstGeom prst="rect">
            <a:avLst/>
          </a:prstGeom>
          <a:noFill/>
          <a:ln>
            <a:noFill/>
          </a:ln>
        </p:spPr>
      </p:pic>
      <p:sp>
        <p:nvSpPr>
          <p:cNvPr id="7" name="Google Shape;226;p31">
            <a:extLst>
              <a:ext uri="{FF2B5EF4-FFF2-40B4-BE49-F238E27FC236}">
                <a16:creationId xmlns:a16="http://schemas.microsoft.com/office/drawing/2014/main" id="{AC1E4AFC-6007-4944-9E0A-A7503AFA6805}"/>
              </a:ext>
            </a:extLst>
          </p:cNvPr>
          <p:cNvSpPr txBox="1"/>
          <p:nvPr/>
        </p:nvSpPr>
        <p:spPr>
          <a:xfrm>
            <a:off x="10364815" y="5843700"/>
            <a:ext cx="1618335" cy="31450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86C3"/>
              </a:buClr>
              <a:buSzPts val="1341"/>
              <a:buFont typeface="Arial"/>
              <a:buNone/>
            </a:pPr>
            <a:r>
              <a:rPr lang="en-US" sz="925" b="0" i="0" u="none" strike="noStrike" cap="none" dirty="0">
                <a:solidFill>
                  <a:schemeClr val="dk1"/>
                </a:solidFill>
                <a:latin typeface="Overlock"/>
                <a:ea typeface="Overlock"/>
                <a:cs typeface="Overlock"/>
                <a:sym typeface="Overlock"/>
              </a:rPr>
              <a:t>Source: </a:t>
            </a:r>
            <a:r>
              <a:rPr lang="en-US" sz="925" dirty="0">
                <a:solidFill>
                  <a:schemeClr val="dk1"/>
                </a:solidFill>
                <a:latin typeface="Overlock"/>
                <a:ea typeface="Overlock"/>
                <a:cs typeface="Overlock"/>
                <a:sym typeface="Overlock"/>
              </a:rPr>
              <a:t>space.com</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3"/>
          <p:cNvSpPr txBox="1">
            <a:spLocks noGrp="1"/>
          </p:cNvSpPr>
          <p:nvPr>
            <p:ph type="title"/>
          </p:nvPr>
        </p:nvSpPr>
        <p:spPr>
          <a:xfrm>
            <a:off x="1484310" y="-149086"/>
            <a:ext cx="10018713" cy="19305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2. Creating Our World!</a:t>
            </a:r>
            <a:endParaRPr sz="4800" dirty="0">
              <a:latin typeface="Comic Sans MS" panose="030F0702030302020204" pitchFamily="66" charset="0"/>
            </a:endParaRPr>
          </a:p>
        </p:txBody>
      </p:sp>
      <p:sp>
        <p:nvSpPr>
          <p:cNvPr id="239" name="Google Shape;239;p33"/>
          <p:cNvSpPr txBox="1">
            <a:spLocks noGrp="1"/>
          </p:cNvSpPr>
          <p:nvPr>
            <p:ph type="body" idx="1"/>
          </p:nvPr>
        </p:nvSpPr>
        <p:spPr>
          <a:xfrm>
            <a:off x="1390041" y="2168167"/>
            <a:ext cx="4369736" cy="34690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b="1" dirty="0"/>
              <a:t>We produce interesting AND useful ways to make our lives and environments better through what we design, and then these things get built. Engineers are problem solvers! We always ask: how can something be better? </a:t>
            </a:r>
            <a:endParaRPr dirty="0"/>
          </a:p>
          <a:p>
            <a:pPr marL="285750" lvl="0" indent="-64770" algn="l" rtl="0">
              <a:spcBef>
                <a:spcPts val="1080"/>
              </a:spcBef>
              <a:spcAft>
                <a:spcPts val="0"/>
              </a:spcAft>
              <a:buSzPts val="3480"/>
              <a:buNone/>
            </a:pPr>
            <a:endParaRPr dirty="0"/>
          </a:p>
        </p:txBody>
      </p:sp>
      <p:pic>
        <p:nvPicPr>
          <p:cNvPr id="4" name="Google Shape;224;p31">
            <a:extLst>
              <a:ext uri="{FF2B5EF4-FFF2-40B4-BE49-F238E27FC236}">
                <a16:creationId xmlns:a16="http://schemas.microsoft.com/office/drawing/2014/main" id="{5C1F757B-9E70-4BFB-8E4C-65B29B2FF629}"/>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5854046" y="1781452"/>
            <a:ext cx="6086698" cy="3968320"/>
          </a:xfrm>
          <a:prstGeom prst="rect">
            <a:avLst/>
          </a:prstGeom>
          <a:noFill/>
          <a:ln>
            <a:noFill/>
          </a:ln>
        </p:spPr>
      </p:pic>
      <p:sp>
        <p:nvSpPr>
          <p:cNvPr id="5" name="Google Shape;226;p31">
            <a:extLst>
              <a:ext uri="{FF2B5EF4-FFF2-40B4-BE49-F238E27FC236}">
                <a16:creationId xmlns:a16="http://schemas.microsoft.com/office/drawing/2014/main" id="{A47C477F-3989-4776-9FE3-3E98A5AE88A7}"/>
              </a:ext>
            </a:extLst>
          </p:cNvPr>
          <p:cNvSpPr txBox="1"/>
          <p:nvPr/>
        </p:nvSpPr>
        <p:spPr>
          <a:xfrm>
            <a:off x="10693855" y="5749772"/>
            <a:ext cx="1618335" cy="31450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86C3"/>
              </a:buClr>
              <a:buSzPts val="1341"/>
              <a:buFont typeface="Arial"/>
              <a:buNone/>
            </a:pPr>
            <a:r>
              <a:rPr lang="en-US" sz="925" b="0" i="0" u="none" strike="noStrike" cap="none" dirty="0">
                <a:solidFill>
                  <a:schemeClr val="dk1"/>
                </a:solidFill>
                <a:latin typeface="Overlock"/>
                <a:ea typeface="Overlock"/>
                <a:cs typeface="Overlock"/>
                <a:sym typeface="Overlock"/>
              </a:rPr>
              <a:t>Source: ITS International</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4"/>
          <p:cNvSpPr txBox="1">
            <a:spLocks noGrp="1"/>
          </p:cNvSpPr>
          <p:nvPr>
            <p:ph type="title"/>
          </p:nvPr>
        </p:nvSpPr>
        <p:spPr>
          <a:xfrm>
            <a:off x="1484311" y="-111210"/>
            <a:ext cx="10018713" cy="25496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Corbel"/>
              <a:buNone/>
            </a:pPr>
            <a:r>
              <a:rPr lang="en-US" sz="4400" b="1" dirty="0">
                <a:solidFill>
                  <a:srgbClr val="0070C0"/>
                </a:solidFill>
                <a:latin typeface="Comic Sans MS" panose="030F0702030302020204" pitchFamily="66" charset="0"/>
              </a:rPr>
              <a:t>What kinds of problems </a:t>
            </a:r>
            <a:br>
              <a:rPr lang="en-US" sz="4400" b="1" dirty="0">
                <a:solidFill>
                  <a:srgbClr val="0070C0"/>
                </a:solidFill>
                <a:latin typeface="Comic Sans MS" panose="030F0702030302020204" pitchFamily="66" charset="0"/>
              </a:rPr>
            </a:br>
            <a:r>
              <a:rPr lang="en-US" sz="4400" b="1" dirty="0">
                <a:solidFill>
                  <a:srgbClr val="0070C0"/>
                </a:solidFill>
                <a:latin typeface="Comic Sans MS" panose="030F0702030302020204" pitchFamily="66" charset="0"/>
              </a:rPr>
              <a:t>do engineers solve?</a:t>
            </a:r>
            <a:br>
              <a:rPr lang="en-US" b="1" dirty="0"/>
            </a:br>
            <a:endParaRPr dirty="0"/>
          </a:p>
        </p:txBody>
      </p:sp>
      <p:sp>
        <p:nvSpPr>
          <p:cNvPr id="245" name="Google Shape;245;p34"/>
          <p:cNvSpPr txBox="1">
            <a:spLocks noGrp="1"/>
          </p:cNvSpPr>
          <p:nvPr>
            <p:ph type="body" idx="1"/>
          </p:nvPr>
        </p:nvSpPr>
        <p:spPr>
          <a:xfrm>
            <a:off x="1276919" y="1366887"/>
            <a:ext cx="10018713" cy="498881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3596"/>
              <a:buNone/>
            </a:pPr>
            <a:endParaRPr sz="2000" dirty="0"/>
          </a:p>
          <a:p>
            <a:pPr marL="285750" lvl="0" indent="-285750" algn="l" rtl="0">
              <a:lnSpc>
                <a:spcPct val="80000"/>
              </a:lnSpc>
              <a:spcBef>
                <a:spcPts val="972"/>
              </a:spcBef>
              <a:spcAft>
                <a:spcPts val="0"/>
              </a:spcAft>
              <a:buSzPts val="2697"/>
              <a:buChar char="•"/>
            </a:pPr>
            <a:r>
              <a:rPr lang="en-US" sz="2000" b="1" dirty="0"/>
              <a:t>How you and vehicles can cross a body of water</a:t>
            </a:r>
            <a:endParaRPr sz="2000" b="1" dirty="0"/>
          </a:p>
          <a:p>
            <a:pPr marL="285750" lvl="0" indent="-285750" algn="l" rtl="0">
              <a:lnSpc>
                <a:spcPct val="80000"/>
              </a:lnSpc>
              <a:spcBef>
                <a:spcPts val="972"/>
              </a:spcBef>
              <a:spcAft>
                <a:spcPts val="0"/>
              </a:spcAft>
              <a:buSzPts val="2697"/>
              <a:buChar char="•"/>
            </a:pPr>
            <a:r>
              <a:rPr lang="en-US" sz="2000" b="1" dirty="0"/>
              <a:t>What are the best ways to get around in an airport</a:t>
            </a:r>
            <a:endParaRPr sz="2000" b="1" dirty="0"/>
          </a:p>
          <a:p>
            <a:pPr marL="285750" lvl="0" indent="-285750" algn="l" rtl="0">
              <a:lnSpc>
                <a:spcPct val="80000"/>
              </a:lnSpc>
              <a:spcBef>
                <a:spcPts val="972"/>
              </a:spcBef>
              <a:spcAft>
                <a:spcPts val="0"/>
              </a:spcAft>
              <a:buSzPts val="2697"/>
              <a:buChar char="•"/>
            </a:pPr>
            <a:r>
              <a:rPr lang="en-US" sz="2000" b="1" dirty="0"/>
              <a:t>How to get pedestrians and bicyclists safely to share the roads with cars </a:t>
            </a:r>
            <a:endParaRPr sz="2000" b="1" i="1" dirty="0"/>
          </a:p>
          <a:p>
            <a:pPr marL="285750" lvl="0" indent="-285750" algn="l" rtl="0">
              <a:lnSpc>
                <a:spcPct val="80000"/>
              </a:lnSpc>
              <a:spcBef>
                <a:spcPts val="972"/>
              </a:spcBef>
              <a:spcAft>
                <a:spcPts val="0"/>
              </a:spcAft>
              <a:buSzPts val="2697"/>
              <a:buChar char="•"/>
            </a:pPr>
            <a:r>
              <a:rPr lang="en-US" sz="2000" b="1" dirty="0"/>
              <a:t>How to explore space</a:t>
            </a:r>
            <a:endParaRPr sz="2000" b="1" dirty="0"/>
          </a:p>
          <a:p>
            <a:pPr marL="285750" lvl="0" indent="-285750" algn="l" rtl="0">
              <a:lnSpc>
                <a:spcPct val="80000"/>
              </a:lnSpc>
              <a:spcBef>
                <a:spcPts val="972"/>
              </a:spcBef>
              <a:spcAft>
                <a:spcPts val="0"/>
              </a:spcAft>
              <a:buSzPts val="2697"/>
              <a:buChar char="•"/>
            </a:pPr>
            <a:r>
              <a:rPr lang="en-US" sz="2000" b="1" dirty="0"/>
              <a:t>How to explore under the oceans</a:t>
            </a:r>
            <a:endParaRPr sz="2000" b="1" dirty="0"/>
          </a:p>
          <a:p>
            <a:pPr marL="285750" lvl="0" indent="-285750" algn="l" rtl="0">
              <a:lnSpc>
                <a:spcPct val="80000"/>
              </a:lnSpc>
              <a:spcBef>
                <a:spcPts val="972"/>
              </a:spcBef>
              <a:spcAft>
                <a:spcPts val="0"/>
              </a:spcAft>
              <a:buSzPts val="2697"/>
              <a:buChar char="•"/>
            </a:pPr>
            <a:r>
              <a:rPr lang="en-US" sz="2000" b="1" dirty="0"/>
              <a:t>How to prevent floods; ways to drain flood water</a:t>
            </a:r>
            <a:endParaRPr sz="2000" b="1" dirty="0"/>
          </a:p>
          <a:p>
            <a:pPr marL="285750" lvl="0" indent="-285750" algn="l" rtl="0">
              <a:lnSpc>
                <a:spcPct val="80000"/>
              </a:lnSpc>
              <a:spcBef>
                <a:spcPts val="972"/>
              </a:spcBef>
              <a:spcAft>
                <a:spcPts val="0"/>
              </a:spcAft>
              <a:buSzPts val="2697"/>
              <a:buChar char="•"/>
            </a:pPr>
            <a:r>
              <a:rPr lang="en-US" sz="2000" b="1" dirty="0"/>
              <a:t>How to protect natural habitats and wetlands</a:t>
            </a:r>
            <a:endParaRPr sz="2000" b="1" dirty="0"/>
          </a:p>
          <a:p>
            <a:pPr marL="285750" lvl="0" indent="-285750" algn="l" rtl="0">
              <a:lnSpc>
                <a:spcPct val="80000"/>
              </a:lnSpc>
              <a:spcBef>
                <a:spcPts val="972"/>
              </a:spcBef>
              <a:spcAft>
                <a:spcPts val="0"/>
              </a:spcAft>
              <a:buSzPts val="2697"/>
              <a:buChar char="•"/>
            </a:pPr>
            <a:r>
              <a:rPr lang="en-US" sz="2000" b="1" dirty="0"/>
              <a:t>How to build skyscrapers</a:t>
            </a:r>
          </a:p>
          <a:p>
            <a:pPr marL="285750" lvl="0" indent="-285750" algn="l" rtl="0">
              <a:lnSpc>
                <a:spcPct val="80000"/>
              </a:lnSpc>
              <a:spcBef>
                <a:spcPts val="972"/>
              </a:spcBef>
              <a:spcAft>
                <a:spcPts val="0"/>
              </a:spcAft>
              <a:buSzPts val="2697"/>
              <a:buChar char="•"/>
            </a:pPr>
            <a:r>
              <a:rPr lang="en-US" sz="2000" b="1" dirty="0"/>
              <a:t>How to move people from place to place</a:t>
            </a:r>
          </a:p>
          <a:p>
            <a:pPr marL="285750" lvl="0" indent="-285750" algn="l" rtl="0">
              <a:lnSpc>
                <a:spcPct val="80000"/>
              </a:lnSpc>
              <a:spcBef>
                <a:spcPts val="972"/>
              </a:spcBef>
              <a:spcAft>
                <a:spcPts val="0"/>
              </a:spcAft>
              <a:buSzPts val="2697"/>
              <a:buChar char="•"/>
            </a:pPr>
            <a:r>
              <a:rPr lang="en-US" sz="2000" b="1" dirty="0"/>
              <a:t>How to make things work more efficiently</a:t>
            </a:r>
          </a:p>
          <a:p>
            <a:pPr marL="285750" lvl="0" indent="-285750" algn="l" rtl="0">
              <a:lnSpc>
                <a:spcPct val="80000"/>
              </a:lnSpc>
              <a:spcBef>
                <a:spcPts val="972"/>
              </a:spcBef>
              <a:spcAft>
                <a:spcPts val="0"/>
              </a:spcAft>
              <a:buSzPts val="2697"/>
              <a:buChar char="•"/>
            </a:pPr>
            <a:r>
              <a:rPr lang="en-US" sz="2000" b="1" dirty="0"/>
              <a:t>How and where to place a building on a piece of land</a:t>
            </a:r>
          </a:p>
          <a:p>
            <a:pPr marL="285750" lvl="0" indent="-285750" algn="l" rtl="0">
              <a:lnSpc>
                <a:spcPct val="80000"/>
              </a:lnSpc>
              <a:spcBef>
                <a:spcPts val="972"/>
              </a:spcBef>
              <a:spcAft>
                <a:spcPts val="0"/>
              </a:spcAft>
              <a:buSzPts val="2697"/>
              <a:buChar char="•"/>
            </a:pPr>
            <a:endParaRPr sz="2000" b="1" dirty="0"/>
          </a:p>
        </p:txBody>
      </p:sp>
      <p:pic>
        <p:nvPicPr>
          <p:cNvPr id="3" name="Picture 2" descr="A picture containing text, indoor&#10;&#10;Description automatically generated">
            <a:extLst>
              <a:ext uri="{FF2B5EF4-FFF2-40B4-BE49-F238E27FC236}">
                <a16:creationId xmlns:a16="http://schemas.microsoft.com/office/drawing/2014/main" id="{8431EEB6-A63F-443A-997B-9CF0CC9D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1589" y="2965567"/>
            <a:ext cx="4362103" cy="2908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5"/>
          <p:cNvSpPr txBox="1">
            <a:spLocks noGrp="1"/>
          </p:cNvSpPr>
          <p:nvPr>
            <p:ph type="title"/>
          </p:nvPr>
        </p:nvSpPr>
        <p:spPr>
          <a:xfrm>
            <a:off x="1273473" y="269099"/>
            <a:ext cx="10018713" cy="112450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3. Different Kinds of Engineering</a:t>
            </a:r>
            <a:endParaRPr sz="4800" dirty="0">
              <a:latin typeface="Comic Sans MS" panose="030F0702030302020204" pitchFamily="66" charset="0"/>
            </a:endParaRPr>
          </a:p>
        </p:txBody>
      </p:sp>
      <p:sp>
        <p:nvSpPr>
          <p:cNvPr id="251" name="Google Shape;251;p35"/>
          <p:cNvSpPr txBox="1">
            <a:spLocks noGrp="1"/>
          </p:cNvSpPr>
          <p:nvPr>
            <p:ph type="body" idx="1"/>
          </p:nvPr>
        </p:nvSpPr>
        <p:spPr>
          <a:xfrm>
            <a:off x="1452888" y="1594032"/>
            <a:ext cx="10018713" cy="13190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b="1" dirty="0"/>
              <a:t>Different things are designed by different kinds of engineering expertise. What types of engineers are there? </a:t>
            </a:r>
            <a:endParaRPr dirty="0"/>
          </a:p>
          <a:p>
            <a:pPr marL="285750" lvl="0" indent="-64770" algn="l" rtl="0">
              <a:spcBef>
                <a:spcPts val="1080"/>
              </a:spcBef>
              <a:spcAft>
                <a:spcPts val="0"/>
              </a:spcAft>
              <a:buSzPts val="3480"/>
              <a:buNone/>
            </a:pPr>
            <a:endParaRPr dirty="0"/>
          </a:p>
        </p:txBody>
      </p:sp>
      <p:pic>
        <p:nvPicPr>
          <p:cNvPr id="4" name="Google Shape;224;p31">
            <a:extLst>
              <a:ext uri="{FF2B5EF4-FFF2-40B4-BE49-F238E27FC236}">
                <a16:creationId xmlns:a16="http://schemas.microsoft.com/office/drawing/2014/main" id="{21D1A822-4009-4F53-B7EE-6DF1876303C1}"/>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1146854" y="2619981"/>
            <a:ext cx="3323524" cy="2195292"/>
          </a:xfrm>
          <a:prstGeom prst="rect">
            <a:avLst/>
          </a:prstGeom>
          <a:noFill/>
          <a:ln>
            <a:noFill/>
          </a:ln>
        </p:spPr>
      </p:pic>
      <p:pic>
        <p:nvPicPr>
          <p:cNvPr id="6" name="Google Shape;224;p31">
            <a:extLst>
              <a:ext uri="{FF2B5EF4-FFF2-40B4-BE49-F238E27FC236}">
                <a16:creationId xmlns:a16="http://schemas.microsoft.com/office/drawing/2014/main" id="{671C3668-1E8D-4656-B3F5-C1D39EB7D782}"/>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8080378" y="2619981"/>
            <a:ext cx="3323523" cy="2320770"/>
          </a:xfrm>
          <a:prstGeom prst="rect">
            <a:avLst/>
          </a:prstGeom>
          <a:noFill/>
          <a:ln>
            <a:noFill/>
          </a:ln>
        </p:spPr>
      </p:pic>
      <p:pic>
        <p:nvPicPr>
          <p:cNvPr id="8" name="Google Shape;224;p31">
            <a:extLst>
              <a:ext uri="{FF2B5EF4-FFF2-40B4-BE49-F238E27FC236}">
                <a16:creationId xmlns:a16="http://schemas.microsoft.com/office/drawing/2014/main" id="{713A5EF3-12C3-413C-BF86-CA99AADAB7D1}"/>
              </a:ext>
            </a:extLst>
          </p:cNvPr>
          <p:cNvPicPr preferRelativeResize="0"/>
          <p:nvPr/>
        </p:nvPicPr>
        <p:blipFill>
          <a:blip r:embed="rId5" cstate="screen">
            <a:extLst>
              <a:ext uri="{28A0092B-C50C-407E-A947-70E740481C1C}">
                <a14:useLocalDpi xmlns:a14="http://schemas.microsoft.com/office/drawing/2010/main"/>
              </a:ext>
            </a:extLst>
          </a:blip>
          <a:srcRect/>
          <a:stretch/>
        </p:blipFill>
        <p:spPr>
          <a:xfrm>
            <a:off x="4615876" y="2619981"/>
            <a:ext cx="3323524" cy="1869482"/>
          </a:xfrm>
          <a:prstGeom prst="rect">
            <a:avLst/>
          </a:prstGeom>
          <a:noFill/>
          <a:ln>
            <a:noFill/>
          </a:ln>
        </p:spPr>
      </p:pic>
      <p:pic>
        <p:nvPicPr>
          <p:cNvPr id="9" name="Google Shape;224;p31">
            <a:extLst>
              <a:ext uri="{FF2B5EF4-FFF2-40B4-BE49-F238E27FC236}">
                <a16:creationId xmlns:a16="http://schemas.microsoft.com/office/drawing/2014/main" id="{0C28B59B-8A95-49AA-B543-A486671F7BBD}"/>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217021" y="4500903"/>
            <a:ext cx="2927056" cy="2195292"/>
          </a:xfrm>
          <a:prstGeom prst="rect">
            <a:avLst/>
          </a:prstGeom>
          <a:noFill/>
          <a:ln>
            <a:noFill/>
          </a:ln>
        </p:spPr>
      </p:pic>
      <p:pic>
        <p:nvPicPr>
          <p:cNvPr id="10" name="Google Shape;224;p31">
            <a:extLst>
              <a:ext uri="{FF2B5EF4-FFF2-40B4-BE49-F238E27FC236}">
                <a16:creationId xmlns:a16="http://schemas.microsoft.com/office/drawing/2014/main" id="{72E184F8-C13C-4B4F-A60F-787CB83B34DC}"/>
              </a:ext>
            </a:extLst>
          </p:cNvPr>
          <p:cNvPicPr preferRelativeResize="0"/>
          <p:nvPr/>
        </p:nvPicPr>
        <p:blipFill>
          <a:blip r:embed="rId7" cstate="screen">
            <a:extLst>
              <a:ext uri="{28A0092B-C50C-407E-A947-70E740481C1C}">
                <a14:useLocalDpi xmlns:a14="http://schemas.microsoft.com/office/drawing/2010/main"/>
              </a:ext>
            </a:extLst>
          </a:blip>
          <a:srcRect/>
          <a:stretch/>
        </p:blipFill>
        <p:spPr>
          <a:xfrm>
            <a:off x="3248981" y="4489463"/>
            <a:ext cx="3245214" cy="2195292"/>
          </a:xfrm>
          <a:prstGeom prst="rect">
            <a:avLst/>
          </a:prstGeom>
          <a:noFill/>
          <a:ln>
            <a:noFill/>
          </a:ln>
        </p:spPr>
      </p:pic>
      <p:pic>
        <p:nvPicPr>
          <p:cNvPr id="11" name="Google Shape;224;p31">
            <a:extLst>
              <a:ext uri="{FF2B5EF4-FFF2-40B4-BE49-F238E27FC236}">
                <a16:creationId xmlns:a16="http://schemas.microsoft.com/office/drawing/2014/main" id="{79F8360F-2801-41D2-8021-0BFC36CC7B83}"/>
              </a:ext>
            </a:extLst>
          </p:cNvPr>
          <p:cNvPicPr preferRelativeResize="0"/>
          <p:nvPr/>
        </p:nvPicPr>
        <p:blipFill>
          <a:blip r:embed="rId8" cstate="screen">
            <a:extLst>
              <a:ext uri="{28A0092B-C50C-407E-A947-70E740481C1C}">
                <a14:useLocalDpi xmlns:a14="http://schemas.microsoft.com/office/drawing/2010/main"/>
              </a:ext>
            </a:extLst>
          </a:blip>
          <a:srcRect/>
          <a:stretch/>
        </p:blipFill>
        <p:spPr>
          <a:xfrm>
            <a:off x="6687793" y="4489463"/>
            <a:ext cx="3245214" cy="2206732"/>
          </a:xfrm>
          <a:prstGeom prst="rect">
            <a:avLst/>
          </a:prstGeom>
          <a:noFill/>
          <a:ln>
            <a:noFill/>
          </a:ln>
        </p:spPr>
      </p:pic>
      <p:pic>
        <p:nvPicPr>
          <p:cNvPr id="14" name="Picture 13">
            <a:extLst>
              <a:ext uri="{FF2B5EF4-FFF2-40B4-BE49-F238E27FC236}">
                <a16:creationId xmlns:a16="http://schemas.microsoft.com/office/drawing/2014/main" id="{564691DD-E2B3-43F9-927A-051055890B30}"/>
              </a:ext>
            </a:extLst>
          </p:cNvPr>
          <p:cNvPicPr>
            <a:picLocks noChangeAspect="1"/>
          </p:cNvPicPr>
          <p:nvPr/>
        </p:nvPicPr>
        <p:blipFill>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10083697" y="4489463"/>
            <a:ext cx="1935542" cy="2195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1" name="Google Shape;201;p28"/>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re is sound and mood lighting throughout Deep Dive Dubai, a 196-foot vertical pool that opened last week.">
            <a:extLst>
              <a:ext uri="{FF2B5EF4-FFF2-40B4-BE49-F238E27FC236}">
                <a16:creationId xmlns:a16="http://schemas.microsoft.com/office/drawing/2014/main" id="{583B7D88-1111-405E-8EB2-29713571C0A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CD3F-09BB-4E8D-813C-446A8495827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2871159-7DE4-4984-BAA1-BA50C144DB1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4DEA229-57CD-471A-84BD-BFC9B34EA39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0825CD1-75D9-493A-A0FB-0D2DC9EA9272}"/>
              </a:ext>
            </a:extLst>
          </p:cNvPr>
          <p:cNvSpPr txBox="1"/>
          <p:nvPr/>
        </p:nvSpPr>
        <p:spPr>
          <a:xfrm>
            <a:off x="0" y="6626052"/>
            <a:ext cx="9744075" cy="230832"/>
          </a:xfrm>
          <a:prstGeom prst="rect">
            <a:avLst/>
          </a:prstGeom>
          <a:noFill/>
        </p:spPr>
        <p:txBody>
          <a:bodyPr wrap="square" rtlCol="0">
            <a:spAutoFit/>
          </a:bodyPr>
          <a:lstStyle/>
          <a:p>
            <a:r>
              <a:rPr lang="en-US" sz="900" dirty="0">
                <a:hlinkClick r:id="rId3" tooltip="https://www.flickr.com/photos/nasawebbtelescope/5556216838/"/>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0536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AF91-4D8C-445B-B7F5-4900401AAC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DCFF733-BA1D-49FE-B3B9-9A3F9D1448F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DF4729E-DFA1-4313-BE5A-05E94E2776AC}"/>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84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AF91-4D8C-445B-B7F5-4900401AACC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DCFF733-BA1D-49FE-B3B9-9A3F9D1448F9}"/>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85178CAA-7051-450F-9E63-8E4AA0BC245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t="3289" b="10001"/>
          <a:stretch/>
        </p:blipFill>
        <p:spPr>
          <a:xfrm>
            <a:off x="0" y="0"/>
            <a:ext cx="12192000" cy="6862438"/>
          </a:xfrm>
          <a:prstGeom prst="rect">
            <a:avLst/>
          </a:prstGeom>
        </p:spPr>
      </p:pic>
    </p:spTree>
    <p:extLst>
      <p:ext uri="{BB962C8B-B14F-4D97-AF65-F5344CB8AC3E}">
        <p14:creationId xmlns:p14="http://schemas.microsoft.com/office/powerpoint/2010/main" val="18715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12BE-745F-4606-957E-B327C82465C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1E54AB1-6654-49AD-9F79-38E9DD3A348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92781CC-4902-4719-B964-11119358C28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6560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C0A7-1583-4ABA-B34A-8429025FC4C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60F6BB1-6D58-40E1-B8D2-26BE7364340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53822075-EA6A-4E6B-984E-DC4E23BE4D07}"/>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44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B611-F25C-4CC5-BA02-9E5195D61FB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247B55E-5993-4158-99C6-5EB956A60345}"/>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87C6BAA-4A08-4890-8B4B-6ADDDBF13258}"/>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61022"/>
          </a:xfrm>
          <a:prstGeom prst="rect">
            <a:avLst/>
          </a:prstGeom>
        </p:spPr>
      </p:pic>
    </p:spTree>
    <p:extLst>
      <p:ext uri="{BB962C8B-B14F-4D97-AF65-F5344CB8AC3E}">
        <p14:creationId xmlns:p14="http://schemas.microsoft.com/office/powerpoint/2010/main" val="353064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36"/>
          <p:cNvSpPr txBox="1">
            <a:spLocks noGrp="1"/>
          </p:cNvSpPr>
          <p:nvPr>
            <p:ph type="body" idx="1"/>
          </p:nvPr>
        </p:nvSpPr>
        <p:spPr>
          <a:xfrm>
            <a:off x="1643334" y="1060269"/>
            <a:ext cx="10084840" cy="5867305"/>
          </a:xfrm>
          <a:prstGeom prst="rect">
            <a:avLst/>
          </a:prstGeom>
          <a:noFill/>
          <a:ln>
            <a:noFill/>
          </a:ln>
        </p:spPr>
        <p:txBody>
          <a:bodyPr spcFirstLastPara="1" wrap="square" lIns="91425" tIns="45700" rIns="91425" bIns="45700" anchor="ctr" anchorCtr="0">
            <a:noAutofit/>
          </a:bodyPr>
          <a:lstStyle/>
          <a:p>
            <a:pPr marL="742950" lvl="1" indent="-285750">
              <a:spcBef>
                <a:spcPts val="0"/>
              </a:spcBef>
              <a:buSzPts val="2900"/>
            </a:pPr>
            <a:r>
              <a:rPr lang="en-US" b="1" dirty="0" err="1">
                <a:solidFill>
                  <a:srgbClr val="FF0000"/>
                </a:solidFill>
              </a:rPr>
              <a:t>MEP</a:t>
            </a:r>
            <a:r>
              <a:rPr lang="en-US" b="1" dirty="0"/>
              <a:t> engineers design systems such as heating and cooling, electrical, fire protection, and plumbing to provide fresh water for drinking, cleansing and more ….</a:t>
            </a:r>
          </a:p>
          <a:p>
            <a:pPr marL="742950" lvl="1" indent="-285750">
              <a:spcBef>
                <a:spcPts val="0"/>
              </a:spcBef>
              <a:buSzPts val="2900"/>
            </a:pPr>
            <a:r>
              <a:rPr lang="en-US" b="1" dirty="0">
                <a:solidFill>
                  <a:srgbClr val="FF0000"/>
                </a:solidFill>
              </a:rPr>
              <a:t>Mechanical</a:t>
            </a:r>
            <a:r>
              <a:rPr lang="en-US" b="1" dirty="0"/>
              <a:t> engineers design robots and mechanical arms, factory automation, . . .</a:t>
            </a:r>
            <a:endParaRPr dirty="0"/>
          </a:p>
          <a:p>
            <a:pPr marL="742950" lvl="1" indent="-285750" algn="l" rtl="0">
              <a:spcBef>
                <a:spcPts val="1000"/>
              </a:spcBef>
              <a:spcAft>
                <a:spcPts val="0"/>
              </a:spcAft>
              <a:buSzPts val="2900"/>
              <a:buChar char="•"/>
            </a:pPr>
            <a:r>
              <a:rPr lang="en-US" b="1" dirty="0">
                <a:solidFill>
                  <a:srgbClr val="FF0000"/>
                </a:solidFill>
              </a:rPr>
              <a:t>Electrical </a:t>
            </a:r>
            <a:r>
              <a:rPr lang="en-US" b="1" dirty="0"/>
              <a:t>engineers design space apparatus, military defense apparatus, laser technology, . . .</a:t>
            </a:r>
            <a:endParaRPr dirty="0"/>
          </a:p>
          <a:p>
            <a:pPr marL="742950" lvl="1" indent="-285750">
              <a:spcBef>
                <a:spcPts val="1000"/>
              </a:spcBef>
              <a:buSzPts val="2900"/>
            </a:pPr>
            <a:r>
              <a:rPr lang="en-US" b="1" dirty="0">
                <a:solidFill>
                  <a:srgbClr val="FF0000"/>
                </a:solidFill>
              </a:rPr>
              <a:t>Chemical </a:t>
            </a:r>
            <a:r>
              <a:rPr lang="en-US" b="1" dirty="0"/>
              <a:t>engineers design oil and natural gas energy systems, applications for biodegradable plastics,……</a:t>
            </a:r>
            <a:endParaRPr dirty="0"/>
          </a:p>
          <a:p>
            <a:pPr marL="742950" lvl="1" indent="-285750" algn="l" rtl="0">
              <a:spcBef>
                <a:spcPts val="1000"/>
              </a:spcBef>
              <a:spcAft>
                <a:spcPts val="0"/>
              </a:spcAft>
              <a:buSzPts val="2900"/>
              <a:buChar char="•"/>
            </a:pPr>
            <a:r>
              <a:rPr lang="en-US" b="1" dirty="0">
                <a:solidFill>
                  <a:srgbClr val="FF0000"/>
                </a:solidFill>
              </a:rPr>
              <a:t>Water/hydro </a:t>
            </a:r>
            <a:r>
              <a:rPr lang="en-US" b="1" dirty="0"/>
              <a:t>engineers design water systems for cities, hydroponic greenhouses, manufacturing plants wastewater filtration, desalination systems, . . .</a:t>
            </a:r>
            <a:endParaRPr dirty="0"/>
          </a:p>
          <a:p>
            <a:pPr marL="742950" lvl="1" indent="-285750" algn="l" rtl="0">
              <a:spcBef>
                <a:spcPts val="1000"/>
              </a:spcBef>
              <a:spcAft>
                <a:spcPts val="0"/>
              </a:spcAft>
              <a:buSzPts val="2900"/>
              <a:buChar char="•"/>
            </a:pPr>
            <a:r>
              <a:rPr lang="en-US" b="1" dirty="0">
                <a:solidFill>
                  <a:srgbClr val="FF0000"/>
                </a:solidFill>
              </a:rPr>
              <a:t>Civil </a:t>
            </a:r>
            <a:r>
              <a:rPr lang="en-US" b="1" dirty="0"/>
              <a:t>engineers design . . . cities, airports, housing developments, . . </a:t>
            </a:r>
            <a:endParaRPr dirty="0"/>
          </a:p>
          <a:p>
            <a:pPr marL="742950" lvl="1" indent="-285750" algn="l" rtl="0">
              <a:spcBef>
                <a:spcPts val="1000"/>
              </a:spcBef>
              <a:spcAft>
                <a:spcPts val="0"/>
              </a:spcAft>
              <a:buSzPts val="2900"/>
              <a:buChar char="•"/>
            </a:pPr>
            <a:r>
              <a:rPr lang="en-US" b="1" dirty="0">
                <a:solidFill>
                  <a:srgbClr val="FF0000"/>
                </a:solidFill>
              </a:rPr>
              <a:t>Structural </a:t>
            </a:r>
            <a:r>
              <a:rPr lang="en-US" b="1" dirty="0"/>
              <a:t>engineers design bridges, buildings, houses, walls, tunnels, . . .</a:t>
            </a:r>
            <a:endParaRPr dirty="0"/>
          </a:p>
          <a:p>
            <a:pPr marL="742950" lvl="1" indent="-285750" algn="l" rtl="0">
              <a:spcBef>
                <a:spcPts val="1000"/>
              </a:spcBef>
              <a:spcAft>
                <a:spcPts val="0"/>
              </a:spcAft>
              <a:buSzPts val="2900"/>
              <a:buChar char="•"/>
            </a:pPr>
            <a:r>
              <a:rPr lang="en-US" b="1" dirty="0">
                <a:solidFill>
                  <a:srgbClr val="FF0000"/>
                </a:solidFill>
              </a:rPr>
              <a:t>Transportation</a:t>
            </a:r>
            <a:r>
              <a:rPr lang="en-US" b="1" dirty="0"/>
              <a:t> engineers design railroads, roads, public transit systems, . . .</a:t>
            </a:r>
          </a:p>
          <a:p>
            <a:pPr marL="742950" lvl="1" indent="-285750" algn="l" rtl="0">
              <a:spcBef>
                <a:spcPts val="1000"/>
              </a:spcBef>
              <a:spcAft>
                <a:spcPts val="0"/>
              </a:spcAft>
              <a:buSzPts val="2900"/>
              <a:buChar char="•"/>
            </a:pPr>
            <a:r>
              <a:rPr lang="en-US" b="1" dirty="0">
                <a:solidFill>
                  <a:srgbClr val="FF0000"/>
                </a:solidFill>
              </a:rPr>
              <a:t>Systems </a:t>
            </a:r>
            <a:r>
              <a:rPr lang="en-US" b="1" dirty="0"/>
              <a:t>engineers design computers, software, games, . . .</a:t>
            </a:r>
          </a:p>
          <a:p>
            <a:pPr marL="742950" lvl="1" indent="-285750" algn="l" rtl="0">
              <a:spcBef>
                <a:spcPts val="1000"/>
              </a:spcBef>
              <a:spcAft>
                <a:spcPts val="0"/>
              </a:spcAft>
              <a:buSzPts val="2900"/>
              <a:buChar char="•"/>
            </a:pPr>
            <a:r>
              <a:rPr lang="en-US" b="1" dirty="0">
                <a:solidFill>
                  <a:srgbClr val="FF0000"/>
                </a:solidFill>
              </a:rPr>
              <a:t>Aerospace</a:t>
            </a:r>
            <a:r>
              <a:rPr lang="en-US" b="1" dirty="0"/>
              <a:t> engineers design rockets, space exploration vehicles, satellites, . . .</a:t>
            </a:r>
          </a:p>
          <a:p>
            <a:pPr marL="285750" lvl="0" indent="-64770" algn="l" rtl="0">
              <a:spcBef>
                <a:spcPts val="1080"/>
              </a:spcBef>
              <a:spcAft>
                <a:spcPts val="0"/>
              </a:spcAft>
              <a:buSzPts val="3480"/>
              <a:buNone/>
            </a:pPr>
            <a:endParaRPr sz="2000" dirty="0"/>
          </a:p>
        </p:txBody>
      </p:sp>
      <p:sp>
        <p:nvSpPr>
          <p:cNvPr id="2" name="TextBox 1">
            <a:extLst>
              <a:ext uri="{FF2B5EF4-FFF2-40B4-BE49-F238E27FC236}">
                <a16:creationId xmlns:a16="http://schemas.microsoft.com/office/drawing/2014/main" id="{B65154CB-D0D7-45BA-A45F-3584916ED5CB}"/>
              </a:ext>
            </a:extLst>
          </p:cNvPr>
          <p:cNvSpPr txBox="1"/>
          <p:nvPr/>
        </p:nvSpPr>
        <p:spPr>
          <a:xfrm>
            <a:off x="2567709" y="268692"/>
            <a:ext cx="8766313" cy="523220"/>
          </a:xfrm>
          <a:prstGeom prst="rect">
            <a:avLst/>
          </a:prstGeom>
          <a:noFill/>
        </p:spPr>
        <p:txBody>
          <a:bodyPr wrap="square" rtlCol="0">
            <a:spAutoFit/>
          </a:bodyPr>
          <a:lstStyle/>
          <a:p>
            <a:pPr algn="ctr"/>
            <a:r>
              <a:rPr lang="en-US" sz="2800" b="1" dirty="0"/>
              <a:t>Different Kinds of Engineers: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5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5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500"/>
                                        <p:tgtEl>
                                          <p:spTgt spid="2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xEl>
                                              <p:pRg st="3" end="3"/>
                                            </p:txEl>
                                          </p:spTgt>
                                        </p:tgtEl>
                                        <p:attrNameLst>
                                          <p:attrName>style.visibility</p:attrName>
                                        </p:attrNameLst>
                                      </p:cBhvr>
                                      <p:to>
                                        <p:strVal val="visible"/>
                                      </p:to>
                                    </p:set>
                                    <p:animEffect transition="in" filter="fade">
                                      <p:cBhvr>
                                        <p:cTn id="22" dur="500"/>
                                        <p:tgtEl>
                                          <p:spTgt spid="2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animEffect transition="in" filter="fade">
                                      <p:cBhvr>
                                        <p:cTn id="27" dur="500"/>
                                        <p:tgtEl>
                                          <p:spTgt spid="2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7">
                                            <p:txEl>
                                              <p:pRg st="5" end="5"/>
                                            </p:txEl>
                                          </p:spTgt>
                                        </p:tgtEl>
                                        <p:attrNameLst>
                                          <p:attrName>style.visibility</p:attrName>
                                        </p:attrNameLst>
                                      </p:cBhvr>
                                      <p:to>
                                        <p:strVal val="visible"/>
                                      </p:to>
                                    </p:set>
                                    <p:animEffect transition="in" filter="fade">
                                      <p:cBhvr>
                                        <p:cTn id="32" dur="500"/>
                                        <p:tgtEl>
                                          <p:spTgt spid="2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7">
                                            <p:txEl>
                                              <p:pRg st="6" end="6"/>
                                            </p:txEl>
                                          </p:spTgt>
                                        </p:tgtEl>
                                        <p:attrNameLst>
                                          <p:attrName>style.visibility</p:attrName>
                                        </p:attrNameLst>
                                      </p:cBhvr>
                                      <p:to>
                                        <p:strVal val="visible"/>
                                      </p:to>
                                    </p:set>
                                    <p:animEffect transition="in" filter="fade">
                                      <p:cBhvr>
                                        <p:cTn id="37" dur="500"/>
                                        <p:tgtEl>
                                          <p:spTgt spid="2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7">
                                            <p:txEl>
                                              <p:pRg st="7" end="7"/>
                                            </p:txEl>
                                          </p:spTgt>
                                        </p:tgtEl>
                                        <p:attrNameLst>
                                          <p:attrName>style.visibility</p:attrName>
                                        </p:attrNameLst>
                                      </p:cBhvr>
                                      <p:to>
                                        <p:strVal val="visible"/>
                                      </p:to>
                                    </p:set>
                                    <p:animEffect transition="in" filter="fade">
                                      <p:cBhvr>
                                        <p:cTn id="42" dur="500"/>
                                        <p:tgtEl>
                                          <p:spTgt spid="25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7">
                                            <p:txEl>
                                              <p:pRg st="8" end="8"/>
                                            </p:txEl>
                                          </p:spTgt>
                                        </p:tgtEl>
                                        <p:attrNameLst>
                                          <p:attrName>style.visibility</p:attrName>
                                        </p:attrNameLst>
                                      </p:cBhvr>
                                      <p:to>
                                        <p:strVal val="visible"/>
                                      </p:to>
                                    </p:set>
                                    <p:animEffect transition="in" filter="fade">
                                      <p:cBhvr>
                                        <p:cTn id="47" dur="500"/>
                                        <p:tgtEl>
                                          <p:spTgt spid="25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7">
                                            <p:txEl>
                                              <p:pRg st="9" end="9"/>
                                            </p:txEl>
                                          </p:spTgt>
                                        </p:tgtEl>
                                        <p:attrNameLst>
                                          <p:attrName>style.visibility</p:attrName>
                                        </p:attrNameLst>
                                      </p:cBhvr>
                                      <p:to>
                                        <p:strVal val="visible"/>
                                      </p:to>
                                    </p:set>
                                    <p:animEffect transition="in" filter="fade">
                                      <p:cBhvr>
                                        <p:cTn id="52" dur="500"/>
                                        <p:tgtEl>
                                          <p:spTgt spid="25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1484310" y="0"/>
            <a:ext cx="10018713" cy="17525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4. How does the work happen?</a:t>
            </a:r>
            <a:endParaRPr sz="4800" dirty="0">
              <a:latin typeface="Comic Sans MS" panose="030F0702030302020204" pitchFamily="66" charset="0"/>
            </a:endParaRPr>
          </a:p>
        </p:txBody>
      </p:sp>
      <p:sp>
        <p:nvSpPr>
          <p:cNvPr id="269" name="Google Shape;269;p38"/>
          <p:cNvSpPr txBox="1">
            <a:spLocks noGrp="1"/>
          </p:cNvSpPr>
          <p:nvPr>
            <p:ph type="body" idx="1"/>
          </p:nvPr>
        </p:nvSpPr>
        <p:spPr>
          <a:xfrm>
            <a:off x="1401886" y="1994571"/>
            <a:ext cx="7912099" cy="110564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r>
              <a:rPr lang="en-US" b="1" dirty="0"/>
              <a:t>To do this, I (and all engineers) work as a team . . . </a:t>
            </a:r>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endParaRPr lang="en-US" b="1" dirty="0"/>
          </a:p>
          <a:p>
            <a:pPr marL="0" indent="0">
              <a:spcBef>
                <a:spcPts val="0"/>
              </a:spcBef>
              <a:buSzPts val="3480"/>
              <a:buNone/>
            </a:pPr>
            <a:endParaRPr lang="en-US" b="1" dirty="0"/>
          </a:p>
          <a:p>
            <a:pPr marL="0" lvl="0" indent="0" algn="l" rtl="0">
              <a:spcBef>
                <a:spcPts val="0"/>
              </a:spcBef>
              <a:spcAft>
                <a:spcPts val="0"/>
              </a:spcAft>
              <a:buSzPts val="3480"/>
              <a:buNone/>
            </a:pPr>
            <a:endParaRPr lang="en-US" b="1" dirty="0"/>
          </a:p>
          <a:p>
            <a:pPr marL="285750" lvl="0" indent="-64770" algn="l" rtl="0">
              <a:spcBef>
                <a:spcPts val="1080"/>
              </a:spcBef>
              <a:spcAft>
                <a:spcPts val="0"/>
              </a:spcAft>
              <a:buSzPts val="3480"/>
              <a:buNone/>
            </a:pPr>
            <a:endParaRPr dirty="0"/>
          </a:p>
        </p:txBody>
      </p:sp>
      <p:sp>
        <p:nvSpPr>
          <p:cNvPr id="5" name="Google Shape;269;p38">
            <a:extLst>
              <a:ext uri="{FF2B5EF4-FFF2-40B4-BE49-F238E27FC236}">
                <a16:creationId xmlns:a16="http://schemas.microsoft.com/office/drawing/2014/main" id="{33816945-0293-40F4-ABC6-F76899774D72}"/>
              </a:ext>
            </a:extLst>
          </p:cNvPr>
          <p:cNvSpPr txBox="1">
            <a:spLocks/>
          </p:cNvSpPr>
          <p:nvPr/>
        </p:nvSpPr>
        <p:spPr>
          <a:xfrm>
            <a:off x="1484310" y="3202526"/>
            <a:ext cx="5847557" cy="21912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394335" algn="l" rtl="0">
              <a:lnSpc>
                <a:spcPct val="100000"/>
              </a:lnSpc>
              <a:spcBef>
                <a:spcPts val="360"/>
              </a:spcBef>
              <a:spcAft>
                <a:spcPts val="0"/>
              </a:spcAft>
              <a:buClr>
                <a:srgbClr val="1186C3"/>
              </a:buClr>
              <a:buSzPts val="2610"/>
              <a:buFont typeface="Arial"/>
              <a:buChar char="•"/>
              <a:defRPr sz="2400" b="0" i="0" u="none" strike="noStrike" cap="none">
                <a:solidFill>
                  <a:schemeClr val="dk1"/>
                </a:solidFill>
                <a:latin typeface="Corbel"/>
                <a:ea typeface="Corbel"/>
                <a:cs typeface="Corbel"/>
                <a:sym typeface="Corbel"/>
              </a:defRPr>
            </a:lvl1pPr>
            <a:lvl2pPr marL="914400" marR="0" lvl="1" indent="-394335" algn="l" rtl="0">
              <a:lnSpc>
                <a:spcPct val="100000"/>
              </a:lnSpc>
              <a:spcBef>
                <a:spcPts val="600"/>
              </a:spcBef>
              <a:spcAft>
                <a:spcPts val="0"/>
              </a:spcAft>
              <a:buClr>
                <a:srgbClr val="1186C3"/>
              </a:buClr>
              <a:buSzPts val="261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94335" algn="l" rtl="0">
              <a:lnSpc>
                <a:spcPct val="100000"/>
              </a:lnSpc>
              <a:spcBef>
                <a:spcPts val="600"/>
              </a:spcBef>
              <a:spcAft>
                <a:spcPts val="0"/>
              </a:spcAft>
              <a:buClr>
                <a:srgbClr val="1186C3"/>
              </a:buClr>
              <a:buSzPts val="2610"/>
              <a:buFont typeface="Arial"/>
              <a:buChar char="•"/>
              <a:defRPr sz="1600" b="0" i="0" u="none" strike="noStrike" cap="none">
                <a:solidFill>
                  <a:schemeClr val="dk1"/>
                </a:solidFill>
                <a:latin typeface="Corbel"/>
                <a:ea typeface="Corbel"/>
                <a:cs typeface="Corbel"/>
                <a:sym typeface="Corbel"/>
              </a:defRPr>
            </a:lvl4pPr>
            <a:lvl5pPr marL="2286000" marR="0" lvl="4" indent="-394335" algn="l" rtl="0">
              <a:lnSpc>
                <a:spcPct val="100000"/>
              </a:lnSpc>
              <a:spcBef>
                <a:spcPts val="600"/>
              </a:spcBef>
              <a:spcAft>
                <a:spcPts val="0"/>
              </a:spcAft>
              <a:buClr>
                <a:srgbClr val="1186C3"/>
              </a:buClr>
              <a:buSzPts val="2610"/>
              <a:buFont typeface="Arial"/>
              <a:buChar char="•"/>
              <a:defRPr sz="1400" b="0" i="0" u="none" strike="noStrike" cap="none">
                <a:solidFill>
                  <a:schemeClr val="dk1"/>
                </a:solidFill>
                <a:latin typeface="Corbel"/>
                <a:ea typeface="Corbel"/>
                <a:cs typeface="Corbel"/>
                <a:sym typeface="Corbel"/>
              </a:defRPr>
            </a:lvl5pPr>
            <a:lvl6pPr marL="2743200" marR="0" lvl="5" indent="-394335" algn="l" rtl="0">
              <a:lnSpc>
                <a:spcPct val="100000"/>
              </a:lnSpc>
              <a:spcBef>
                <a:spcPts val="600"/>
              </a:spcBef>
              <a:spcAft>
                <a:spcPts val="0"/>
              </a:spcAft>
              <a:buClr>
                <a:srgbClr val="1186C3"/>
              </a:buClr>
              <a:buSzPts val="2610"/>
              <a:buFont typeface="Arial"/>
              <a:buChar char="•"/>
              <a:defRPr sz="1400" b="0" i="0" u="none" strike="noStrike" cap="none">
                <a:solidFill>
                  <a:schemeClr val="dk1"/>
                </a:solidFill>
                <a:latin typeface="Corbel"/>
                <a:ea typeface="Corbel"/>
                <a:cs typeface="Corbel"/>
                <a:sym typeface="Corbel"/>
              </a:defRPr>
            </a:lvl6pPr>
            <a:lvl7pPr marL="3200400" marR="0" lvl="6" indent="-394335" algn="l" rtl="0">
              <a:lnSpc>
                <a:spcPct val="100000"/>
              </a:lnSpc>
              <a:spcBef>
                <a:spcPts val="600"/>
              </a:spcBef>
              <a:spcAft>
                <a:spcPts val="0"/>
              </a:spcAft>
              <a:buClr>
                <a:srgbClr val="1186C3"/>
              </a:buClr>
              <a:buSzPts val="2610"/>
              <a:buFont typeface="Arial"/>
              <a:buChar char="•"/>
              <a:defRPr sz="1400" b="0" i="0" u="none" strike="noStrike" cap="none">
                <a:solidFill>
                  <a:schemeClr val="dk1"/>
                </a:solidFill>
                <a:latin typeface="Corbel"/>
                <a:ea typeface="Corbel"/>
                <a:cs typeface="Corbel"/>
                <a:sym typeface="Corbel"/>
              </a:defRPr>
            </a:lvl7pPr>
            <a:lvl8pPr marL="3657600" marR="0" lvl="7" indent="-394334" algn="l" rtl="0">
              <a:lnSpc>
                <a:spcPct val="100000"/>
              </a:lnSpc>
              <a:spcBef>
                <a:spcPts val="600"/>
              </a:spcBef>
              <a:spcAft>
                <a:spcPts val="0"/>
              </a:spcAft>
              <a:buClr>
                <a:srgbClr val="1186C3"/>
              </a:buClr>
              <a:buSzPts val="2610"/>
              <a:buFont typeface="Arial"/>
              <a:buChar char="•"/>
              <a:defRPr sz="1400" b="0" i="0" u="none" strike="noStrike" cap="none">
                <a:solidFill>
                  <a:schemeClr val="dk1"/>
                </a:solidFill>
                <a:latin typeface="Corbel"/>
                <a:ea typeface="Corbel"/>
                <a:cs typeface="Corbel"/>
                <a:sym typeface="Corbel"/>
              </a:defRPr>
            </a:lvl8pPr>
            <a:lvl9pPr marL="4114800" marR="0" lvl="8" indent="-394334" algn="l" rtl="0">
              <a:lnSpc>
                <a:spcPct val="100000"/>
              </a:lnSpc>
              <a:spcBef>
                <a:spcPts val="600"/>
              </a:spcBef>
              <a:spcAft>
                <a:spcPts val="600"/>
              </a:spcAft>
              <a:buClr>
                <a:srgbClr val="1186C3"/>
              </a:buClr>
              <a:buSzPts val="2610"/>
              <a:buFont typeface="Arial"/>
              <a:buChar char="•"/>
              <a:defRPr sz="1400" b="0" i="0" u="none" strike="noStrike" cap="none">
                <a:solidFill>
                  <a:schemeClr val="dk1"/>
                </a:solidFill>
                <a:latin typeface="Corbel"/>
                <a:ea typeface="Corbel"/>
                <a:cs typeface="Corbel"/>
                <a:sym typeface="Corbel"/>
              </a:defRPr>
            </a:lvl9pPr>
          </a:lstStyle>
          <a:p>
            <a:pPr marL="457200" lvl="0" indent="-236220" algn="ctr" rtl="0">
              <a:spcBef>
                <a:spcPts val="1080"/>
              </a:spcBef>
              <a:spcAft>
                <a:spcPts val="0"/>
              </a:spcAft>
              <a:buSzPts val="3480"/>
              <a:buFont typeface="Corbel"/>
              <a:buNone/>
            </a:pPr>
            <a:endParaRPr lang="en-US" sz="2400" b="1" dirty="0"/>
          </a:p>
          <a:p>
            <a:pPr marL="457200" lvl="0" indent="-236220" algn="ctr" rtl="0">
              <a:spcBef>
                <a:spcPts val="1080"/>
              </a:spcBef>
              <a:spcAft>
                <a:spcPts val="0"/>
              </a:spcAft>
              <a:buSzPts val="3480"/>
              <a:buFont typeface="Corbel"/>
              <a:buNone/>
            </a:pPr>
            <a:endParaRPr lang="en-US" b="1" dirty="0"/>
          </a:p>
          <a:p>
            <a:pPr marL="457200" lvl="0" indent="-236220" algn="ctr" rtl="0">
              <a:spcBef>
                <a:spcPts val="1080"/>
              </a:spcBef>
              <a:spcAft>
                <a:spcPts val="0"/>
              </a:spcAft>
              <a:buSzPts val="3480"/>
              <a:buFont typeface="Corbel"/>
              <a:buNone/>
            </a:pPr>
            <a:r>
              <a:rPr lang="en-US" sz="2400" b="1" dirty="0"/>
              <a:t>The following are </a:t>
            </a:r>
            <a:r>
              <a:rPr lang="en-US" sz="2400" b="1" dirty="0">
                <a:solidFill>
                  <a:srgbClr val="0070C0"/>
                </a:solidFill>
              </a:rPr>
              <a:t>7 steps </a:t>
            </a:r>
            <a:r>
              <a:rPr lang="en-US" sz="2400" b="1" dirty="0"/>
              <a:t>in how the process works, </a:t>
            </a:r>
          </a:p>
          <a:p>
            <a:pPr marL="457200" lvl="0" indent="-236220" algn="ctr" rtl="0">
              <a:spcBef>
                <a:spcPts val="1080"/>
              </a:spcBef>
              <a:spcAft>
                <a:spcPts val="0"/>
              </a:spcAft>
              <a:buSzPts val="3480"/>
              <a:buFont typeface="Corbel"/>
              <a:buNone/>
            </a:pPr>
            <a:r>
              <a:rPr lang="en-US" sz="2400" b="1" dirty="0"/>
              <a:t>from the first idea to finished project:</a:t>
            </a:r>
            <a:endParaRPr lang="en-US" b="1" dirty="0"/>
          </a:p>
          <a:p>
            <a:pPr marL="0" indent="0">
              <a:spcBef>
                <a:spcPts val="0"/>
              </a:spcBef>
              <a:buSzPts val="3480"/>
              <a:buFont typeface="Arial"/>
              <a:buNone/>
            </a:pPr>
            <a:endParaRPr lang="en-US" b="1" dirty="0"/>
          </a:p>
          <a:p>
            <a:pPr marL="0" indent="0">
              <a:spcBef>
                <a:spcPts val="0"/>
              </a:spcBef>
              <a:buSzPts val="3480"/>
              <a:buFont typeface="Arial"/>
              <a:buNone/>
            </a:pPr>
            <a:endParaRPr lang="en-US" b="1" dirty="0"/>
          </a:p>
          <a:p>
            <a:pPr marL="0" indent="0">
              <a:spcBef>
                <a:spcPts val="0"/>
              </a:spcBef>
              <a:buSzPts val="3480"/>
              <a:buFont typeface="Arial"/>
              <a:buNone/>
            </a:pPr>
            <a:endParaRPr lang="en-US" b="1" dirty="0"/>
          </a:p>
          <a:p>
            <a:pPr marL="0" indent="0">
              <a:spcBef>
                <a:spcPts val="0"/>
              </a:spcBef>
              <a:buSzPts val="3480"/>
              <a:buFont typeface="Arial"/>
              <a:buNone/>
            </a:pPr>
            <a:endParaRPr lang="en-US" b="1" dirty="0"/>
          </a:p>
          <a:p>
            <a:pPr marL="0" indent="0">
              <a:spcBef>
                <a:spcPts val="0"/>
              </a:spcBef>
              <a:buSzPts val="3480"/>
              <a:buFont typeface="Arial"/>
              <a:buNone/>
            </a:pPr>
            <a:endParaRPr lang="en-US" b="1" dirty="0"/>
          </a:p>
          <a:p>
            <a:pPr marL="285750" indent="-64770">
              <a:spcBef>
                <a:spcPts val="1080"/>
              </a:spcBef>
              <a:buSzPts val="3480"/>
              <a:buFont typeface="Arial"/>
              <a:buNone/>
            </a:pPr>
            <a:endParaRPr lang="en-US" dirty="0"/>
          </a:p>
        </p:txBody>
      </p:sp>
      <p:pic>
        <p:nvPicPr>
          <p:cNvPr id="6" name="Picture 5">
            <a:extLst>
              <a:ext uri="{FF2B5EF4-FFF2-40B4-BE49-F238E27FC236}">
                <a16:creationId xmlns:a16="http://schemas.microsoft.com/office/drawing/2014/main" id="{59E38599-A73B-4CB1-AA94-5B67198EB08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64878" y="1666325"/>
            <a:ext cx="4541520" cy="472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2" end="2"/>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p:cTn id="13"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1484311" y="685800"/>
            <a:ext cx="10018713" cy="48039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orbel"/>
              <a:buNone/>
            </a:pPr>
            <a:br>
              <a:rPr lang="en-US" sz="2800" b="1" dirty="0"/>
            </a:br>
            <a:endParaRPr sz="2800" dirty="0"/>
          </a:p>
        </p:txBody>
      </p:sp>
      <p:sp>
        <p:nvSpPr>
          <p:cNvPr id="275" name="Google Shape;275;p39"/>
          <p:cNvSpPr txBox="1">
            <a:spLocks noGrp="1"/>
          </p:cNvSpPr>
          <p:nvPr>
            <p:ph type="body" idx="1"/>
          </p:nvPr>
        </p:nvSpPr>
        <p:spPr>
          <a:xfrm>
            <a:off x="1484311" y="1"/>
            <a:ext cx="10575168" cy="537644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sz="2800" b="1" dirty="0">
                <a:solidFill>
                  <a:srgbClr val="C00000"/>
                </a:solidFill>
              </a:rPr>
              <a:t>Step 1:</a:t>
            </a:r>
            <a:r>
              <a:rPr lang="en-US" sz="2800" b="1" dirty="0"/>
              <a:t> </a:t>
            </a:r>
            <a:r>
              <a:rPr lang="en-US" sz="3200" b="1" dirty="0"/>
              <a:t>Dream the Idea – Get Inspiration. Think about the problem you are solving.</a:t>
            </a:r>
            <a:endParaRPr sz="2000" i="1" dirty="0">
              <a:solidFill>
                <a:srgbClr val="FF0000"/>
              </a:solidFill>
            </a:endParaRPr>
          </a:p>
          <a:p>
            <a:pPr marL="457200" lvl="0" indent="-309880" algn="l" rtl="0">
              <a:spcBef>
                <a:spcPts val="920"/>
              </a:spcBef>
              <a:spcAft>
                <a:spcPts val="0"/>
              </a:spcAft>
              <a:buSzPts val="2320"/>
              <a:buFont typeface="Corbel"/>
              <a:buNone/>
            </a:pPr>
            <a:endParaRPr sz="1600" i="1" dirty="0">
              <a:solidFill>
                <a:srgbClr val="FF0000"/>
              </a:solidFill>
            </a:endParaRPr>
          </a:p>
          <a:p>
            <a:pPr marL="457200" lvl="0" indent="-236220" algn="l" rtl="0">
              <a:spcBef>
                <a:spcPts val="1080"/>
              </a:spcBef>
              <a:spcAft>
                <a:spcPts val="0"/>
              </a:spcAft>
              <a:buSzPts val="3480"/>
              <a:buFont typeface="Corbel"/>
              <a:buNone/>
            </a:pPr>
            <a:endParaRPr dirty="0"/>
          </a:p>
          <a:p>
            <a:pPr marL="457200" lvl="0" indent="-236220" algn="l" rtl="0">
              <a:spcBef>
                <a:spcPts val="1080"/>
              </a:spcBef>
              <a:spcAft>
                <a:spcPts val="0"/>
              </a:spcAft>
              <a:buSzPts val="3480"/>
              <a:buFont typeface="Corbel"/>
              <a:buNone/>
            </a:pPr>
            <a:endParaRPr dirty="0"/>
          </a:p>
          <a:p>
            <a:pPr marL="457200" lvl="0" indent="-236220" algn="l" rtl="0">
              <a:spcBef>
                <a:spcPts val="1080"/>
              </a:spcBef>
              <a:spcAft>
                <a:spcPts val="0"/>
              </a:spcAft>
              <a:buSzPts val="3480"/>
              <a:buFont typeface="Corbel"/>
              <a:buNone/>
            </a:pPr>
            <a:endParaRPr dirty="0"/>
          </a:p>
          <a:p>
            <a:pPr marL="285750" lvl="0" indent="-64770" algn="l" rtl="0">
              <a:spcBef>
                <a:spcPts val="1080"/>
              </a:spcBef>
              <a:spcAft>
                <a:spcPts val="0"/>
              </a:spcAft>
              <a:buSzPts val="3480"/>
              <a:buNone/>
            </a:pPr>
            <a:endParaRPr dirty="0"/>
          </a:p>
        </p:txBody>
      </p:sp>
      <p:pic>
        <p:nvPicPr>
          <p:cNvPr id="276" name="Google Shape;276;p3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655293" y="2584174"/>
            <a:ext cx="5310076" cy="3988904"/>
          </a:xfrm>
          <a:prstGeom prst="rect">
            <a:avLst/>
          </a:prstGeom>
          <a:noFill/>
          <a:ln>
            <a:noFill/>
          </a:ln>
        </p:spPr>
      </p:pic>
      <p:sp>
        <p:nvSpPr>
          <p:cNvPr id="277" name="Google Shape;277;p39"/>
          <p:cNvSpPr/>
          <p:nvPr/>
        </p:nvSpPr>
        <p:spPr>
          <a:xfrm>
            <a:off x="8690596" y="6609105"/>
            <a:ext cx="3501404" cy="2488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Corbel"/>
                <a:ea typeface="Corbel"/>
                <a:cs typeface="Corbel"/>
                <a:sym typeface="Corbel"/>
              </a:rPr>
              <a:t>Photo courtesy of Boston Public Works Department</a:t>
            </a:r>
            <a:endParaRPr sz="1400" dirty="0">
              <a:solidFill>
                <a:schemeClr val="dk1"/>
              </a:solidFill>
              <a:latin typeface="Corbel"/>
              <a:ea typeface="Corbel"/>
              <a:cs typeface="Corbel"/>
              <a:sym typeface="Corbel"/>
            </a:endParaRPr>
          </a:p>
        </p:txBody>
      </p:sp>
      <p:pic>
        <p:nvPicPr>
          <p:cNvPr id="6" name="Google Shape;276;p39">
            <a:extLst>
              <a:ext uri="{FF2B5EF4-FFF2-40B4-BE49-F238E27FC236}">
                <a16:creationId xmlns:a16="http://schemas.microsoft.com/office/drawing/2014/main" id="{7333E968-3D36-4992-8C11-84E7025CDA89}"/>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1183591" y="2590521"/>
            <a:ext cx="5310076" cy="3982557"/>
          </a:xfrm>
          <a:prstGeom prst="rect">
            <a:avLst/>
          </a:prstGeom>
          <a:noFill/>
          <a:ln>
            <a:noFill/>
          </a:ln>
        </p:spPr>
      </p:pic>
      <p:sp>
        <p:nvSpPr>
          <p:cNvPr id="8" name="Google Shape;277;p39">
            <a:extLst>
              <a:ext uri="{FF2B5EF4-FFF2-40B4-BE49-F238E27FC236}">
                <a16:creationId xmlns:a16="http://schemas.microsoft.com/office/drawing/2014/main" id="{F599C7CA-7A57-4C06-922B-F124A294821A}"/>
              </a:ext>
            </a:extLst>
          </p:cNvPr>
          <p:cNvSpPr/>
          <p:nvPr/>
        </p:nvSpPr>
        <p:spPr>
          <a:xfrm>
            <a:off x="2768730" y="2222948"/>
            <a:ext cx="2260586" cy="2488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u="sng" dirty="0">
                <a:solidFill>
                  <a:schemeClr val="dk1"/>
                </a:solidFill>
                <a:latin typeface="Corbel"/>
                <a:ea typeface="Corbel"/>
                <a:cs typeface="Corbel"/>
                <a:sym typeface="Corbel"/>
              </a:rPr>
              <a:t>What’s out there today</a:t>
            </a:r>
            <a:endParaRPr sz="1600" b="1" u="sng" dirty="0">
              <a:solidFill>
                <a:schemeClr val="dk1"/>
              </a:solidFill>
              <a:latin typeface="Corbel"/>
              <a:ea typeface="Corbel"/>
              <a:cs typeface="Corbel"/>
              <a:sym typeface="Corbel"/>
            </a:endParaRPr>
          </a:p>
        </p:txBody>
      </p:sp>
      <p:sp>
        <p:nvSpPr>
          <p:cNvPr id="9" name="Google Shape;277;p39">
            <a:extLst>
              <a:ext uri="{FF2B5EF4-FFF2-40B4-BE49-F238E27FC236}">
                <a16:creationId xmlns:a16="http://schemas.microsoft.com/office/drawing/2014/main" id="{D5A48E44-5ADE-4D85-8715-4F08E5648500}"/>
              </a:ext>
            </a:extLst>
          </p:cNvPr>
          <p:cNvSpPr/>
          <p:nvPr/>
        </p:nvSpPr>
        <p:spPr>
          <a:xfrm>
            <a:off x="8480141" y="2219218"/>
            <a:ext cx="1961157" cy="2488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u="sng" dirty="0">
                <a:solidFill>
                  <a:schemeClr val="dk1"/>
                </a:solidFill>
                <a:latin typeface="Corbel"/>
                <a:ea typeface="Corbel"/>
                <a:cs typeface="Corbel"/>
                <a:sym typeface="Corbel"/>
              </a:rPr>
              <a:t>Visualize the Future</a:t>
            </a:r>
            <a:endParaRPr sz="1600" b="1" u="sng" dirty="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gtEl>
                                        <p:attrNameLst>
                                          <p:attrName>style.visibility</p:attrName>
                                        </p:attrNameLst>
                                      </p:cBhvr>
                                      <p:to>
                                        <p:strVal val="visible"/>
                                      </p:to>
                                    </p:set>
                                    <p:animEffect transition="in" filter="fade">
                                      <p:cBhvr>
                                        <p:cTn id="12" dur="5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DC0A21-2A44-4CC1-B46B-8AF78D0D914B}"/>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921406" y="-118"/>
            <a:ext cx="6270595" cy="6858118"/>
          </a:xfrm>
          <a:prstGeom prst="rect">
            <a:avLst/>
          </a:prstGeom>
        </p:spPr>
      </p:pic>
      <p:pic>
        <p:nvPicPr>
          <p:cNvPr id="9" name="Picture 8">
            <a:extLst>
              <a:ext uri="{FF2B5EF4-FFF2-40B4-BE49-F238E27FC236}">
                <a16:creationId xmlns:a16="http://schemas.microsoft.com/office/drawing/2014/main" id="{1EEF67A9-2705-4371-B355-6FEB631520B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 y="-116"/>
            <a:ext cx="5921407" cy="6858116"/>
          </a:xfrm>
          <a:prstGeom prst="rect">
            <a:avLst/>
          </a:prstGeom>
        </p:spPr>
      </p:pic>
    </p:spTree>
    <p:extLst>
      <p:ext uri="{BB962C8B-B14F-4D97-AF65-F5344CB8AC3E}">
        <p14:creationId xmlns:p14="http://schemas.microsoft.com/office/powerpoint/2010/main" val="187226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1086643" y="246159"/>
            <a:ext cx="10018713" cy="1218414"/>
          </a:xfrm>
          <a:prstGeom prst="rect">
            <a:avLst/>
          </a:prstGeom>
          <a:noFill/>
          <a:ln>
            <a:noFill/>
          </a:ln>
        </p:spPr>
        <p:txBody>
          <a:bodyPr spcFirstLastPara="1" wrap="square" lIns="91425" tIns="45700" rIns="91425" bIns="45700" anchor="ctr" anchorCtr="0">
            <a:noAutofit/>
          </a:bodyPr>
          <a:lstStyle/>
          <a:p>
            <a:pPr>
              <a:buSzPts val="4000"/>
            </a:pPr>
            <a:r>
              <a:rPr lang="en-US" sz="3200" b="1" dirty="0">
                <a:solidFill>
                  <a:srgbClr val="C00000"/>
                </a:solidFill>
              </a:rPr>
              <a:t>Step 2: </a:t>
            </a:r>
            <a:r>
              <a:rPr lang="en-US" sz="4000" b="1" dirty="0"/>
              <a:t>Assemble Team!</a:t>
            </a:r>
            <a:br>
              <a:rPr lang="en-US" dirty="0"/>
            </a:br>
            <a:endParaRPr dirty="0"/>
          </a:p>
        </p:txBody>
      </p:sp>
      <p:pic>
        <p:nvPicPr>
          <p:cNvPr id="9" name="Picture 8" descr="A group of people around a table&#10;&#10;Description automatically generated with medium confidence">
            <a:extLst>
              <a:ext uri="{FF2B5EF4-FFF2-40B4-BE49-F238E27FC236}">
                <a16:creationId xmlns:a16="http://schemas.microsoft.com/office/drawing/2014/main" id="{8135B20C-6FBA-4E8C-A614-6A08A5A42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8958" y="1025349"/>
            <a:ext cx="8094082" cy="54168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41"/>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dirty="0"/>
              <a:t> </a:t>
            </a:r>
            <a:endParaRPr dirty="0"/>
          </a:p>
        </p:txBody>
      </p:sp>
      <p:sp>
        <p:nvSpPr>
          <p:cNvPr id="292" name="Google Shape;292;p41"/>
          <p:cNvSpPr/>
          <p:nvPr/>
        </p:nvSpPr>
        <p:spPr>
          <a:xfrm>
            <a:off x="2138288" y="281355"/>
            <a:ext cx="9585603" cy="9929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orbel"/>
              <a:ea typeface="Corbel"/>
              <a:cs typeface="Corbel"/>
              <a:sym typeface="Corbel"/>
            </a:endParaRPr>
          </a:p>
          <a:p>
            <a:pPr marL="0" marR="0" lvl="0" indent="0" algn="l" rtl="0">
              <a:spcBef>
                <a:spcPts val="0"/>
              </a:spcBef>
              <a:spcAft>
                <a:spcPts val="0"/>
              </a:spcAft>
              <a:buNone/>
            </a:pPr>
            <a:r>
              <a:rPr lang="en-US" sz="2800" b="1" dirty="0">
                <a:solidFill>
                  <a:srgbClr val="C00000"/>
                </a:solidFill>
                <a:latin typeface="Corbel"/>
                <a:ea typeface="Corbel"/>
                <a:cs typeface="Corbel"/>
                <a:sym typeface="Corbel"/>
              </a:rPr>
              <a:t>Step 3. </a:t>
            </a:r>
            <a:r>
              <a:rPr lang="en-US" sz="3200" b="1" dirty="0">
                <a:solidFill>
                  <a:schemeClr val="dk1"/>
                </a:solidFill>
                <a:latin typeface="Corbel"/>
                <a:ea typeface="Corbel"/>
                <a:cs typeface="Corbel"/>
                <a:sym typeface="Corbel"/>
              </a:rPr>
              <a:t>Do some general sketches to get your ideas down</a:t>
            </a:r>
            <a:r>
              <a:rPr lang="en-US" sz="2000" b="1" dirty="0">
                <a:solidFill>
                  <a:schemeClr val="dk1"/>
                </a:solidFill>
                <a:latin typeface="Corbel"/>
                <a:ea typeface="Corbel"/>
                <a:cs typeface="Corbel"/>
                <a:sym typeface="Corbel"/>
              </a:rPr>
              <a:t>. </a:t>
            </a:r>
            <a:endParaRPr sz="2000" dirty="0">
              <a:solidFill>
                <a:schemeClr val="dk1"/>
              </a:solidFill>
              <a:latin typeface="Corbel"/>
              <a:ea typeface="Corbel"/>
              <a:cs typeface="Corbel"/>
              <a:sym typeface="Corbel"/>
            </a:endParaRPr>
          </a:p>
        </p:txBody>
      </p:sp>
      <p:pic>
        <p:nvPicPr>
          <p:cNvPr id="293" name="Google Shape;293;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34246" y="1761580"/>
            <a:ext cx="6437324" cy="4618779"/>
          </a:xfrm>
          <a:prstGeom prst="rect">
            <a:avLst/>
          </a:prstGeom>
          <a:noFill/>
          <a:ln>
            <a:noFill/>
          </a:ln>
        </p:spPr>
      </p:pic>
      <p:pic>
        <p:nvPicPr>
          <p:cNvPr id="294" name="Google Shape;294;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36434" y="1761580"/>
            <a:ext cx="2566589" cy="4618779"/>
          </a:xfrm>
          <a:prstGeom prst="rect">
            <a:avLst/>
          </a:prstGeom>
          <a:noFill/>
          <a:ln>
            <a:noFill/>
          </a:ln>
        </p:spPr>
      </p:pic>
      <p:sp>
        <p:nvSpPr>
          <p:cNvPr id="295" name="Google Shape;295;p41"/>
          <p:cNvSpPr txBox="1"/>
          <p:nvPr/>
        </p:nvSpPr>
        <p:spPr>
          <a:xfrm>
            <a:off x="6785414" y="6380359"/>
            <a:ext cx="1618335" cy="31450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86C3"/>
              </a:buClr>
              <a:buSzPts val="1450"/>
              <a:buFont typeface="Arial"/>
              <a:buNone/>
            </a:pPr>
            <a:r>
              <a:rPr lang="en-US" sz="1000" cap="none">
                <a:solidFill>
                  <a:schemeClr val="dk1"/>
                </a:solidFill>
                <a:latin typeface="Overlock"/>
                <a:ea typeface="Overlock"/>
                <a:cs typeface="Overlock"/>
                <a:sym typeface="Overlock"/>
              </a:rPr>
              <a:t>Source: Science Museum</a:t>
            </a:r>
            <a:endParaRPr/>
          </a:p>
        </p:txBody>
      </p:sp>
      <p:sp>
        <p:nvSpPr>
          <p:cNvPr id="296" name="Google Shape;296;p41"/>
          <p:cNvSpPr txBox="1"/>
          <p:nvPr/>
        </p:nvSpPr>
        <p:spPr>
          <a:xfrm>
            <a:off x="10105557" y="6380359"/>
            <a:ext cx="1618335" cy="31450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186C3"/>
              </a:buClr>
              <a:buSzPts val="1450"/>
              <a:buFont typeface="Arial"/>
              <a:buNone/>
            </a:pPr>
            <a:r>
              <a:rPr lang="en-US" sz="1000" cap="none">
                <a:solidFill>
                  <a:schemeClr val="dk1"/>
                </a:solidFill>
                <a:latin typeface="Overlock"/>
                <a:ea typeface="Overlock"/>
                <a:cs typeface="Overlock"/>
                <a:sym typeface="Overlock"/>
              </a:rPr>
              <a:t>Source: Fine Art America</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1484311" y="332260"/>
            <a:ext cx="10018713" cy="1044053"/>
          </a:xfrm>
          <a:prstGeom prst="rect">
            <a:avLst/>
          </a:prstGeom>
          <a:noFill/>
          <a:ln>
            <a:noFill/>
          </a:ln>
        </p:spPr>
        <p:txBody>
          <a:bodyPr spcFirstLastPara="1" wrap="square" lIns="91425" tIns="45700" rIns="91425" bIns="45700" anchor="ctr" anchorCtr="0">
            <a:noAutofit/>
          </a:bodyPr>
          <a:lstStyle/>
          <a:p>
            <a:pPr>
              <a:buSzPts val="3600"/>
            </a:pPr>
            <a:r>
              <a:rPr lang="en-US" sz="3200" b="1" dirty="0">
                <a:solidFill>
                  <a:srgbClr val="C00000"/>
                </a:solidFill>
              </a:rPr>
              <a:t>Step 4:</a:t>
            </a:r>
            <a:r>
              <a:rPr lang="en-US" sz="3600" b="1" dirty="0"/>
              <a:t> Create Initial Model (computer or real life)</a:t>
            </a:r>
            <a:br>
              <a:rPr lang="en-US" sz="1800" i="1" dirty="0">
                <a:solidFill>
                  <a:srgbClr val="FF0000"/>
                </a:solidFill>
              </a:rPr>
            </a:br>
            <a:endParaRPr sz="3600" dirty="0"/>
          </a:p>
        </p:txBody>
      </p:sp>
      <p:pic>
        <p:nvPicPr>
          <p:cNvPr id="303" name="Google Shape;303;p4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53920" y="983495"/>
            <a:ext cx="5502863" cy="3151184"/>
          </a:xfrm>
          <a:prstGeom prst="rect">
            <a:avLst/>
          </a:prstGeom>
          <a:noFill/>
          <a:ln>
            <a:noFill/>
          </a:ln>
        </p:spPr>
      </p:pic>
      <p:pic>
        <p:nvPicPr>
          <p:cNvPr id="1026" name="Picture 2" descr="Tips for 3D Modeling in Engineering Design Technology - Digital School">
            <a:extLst>
              <a:ext uri="{FF2B5EF4-FFF2-40B4-BE49-F238E27FC236}">
                <a16:creationId xmlns:a16="http://schemas.microsoft.com/office/drawing/2014/main" id="{3103AEF4-199F-45AF-AB3D-5CE55AEB8F6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34800"/>
            <a:ext cx="5858708" cy="3295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1086642" y="303980"/>
            <a:ext cx="10018713" cy="1888465"/>
          </a:xfrm>
          <a:prstGeom prst="rect">
            <a:avLst/>
          </a:prstGeom>
          <a:noFill/>
          <a:ln>
            <a:noFill/>
          </a:ln>
        </p:spPr>
        <p:txBody>
          <a:bodyPr spcFirstLastPara="1" wrap="square" lIns="91425" tIns="45700" rIns="91425" bIns="45700" anchor="ctr" anchorCtr="0">
            <a:noAutofit/>
          </a:bodyPr>
          <a:lstStyle/>
          <a:p>
            <a:pPr>
              <a:buSzPts val="3600"/>
            </a:pPr>
            <a:r>
              <a:rPr lang="en-US" sz="3000" b="1" dirty="0">
                <a:solidFill>
                  <a:srgbClr val="C00000"/>
                </a:solidFill>
              </a:rPr>
              <a:t>Step 5: </a:t>
            </a:r>
            <a:r>
              <a:rPr lang="en-US" sz="3000" b="1" dirty="0"/>
              <a:t>Find out what the neighbors, community, local businesses, &amp; local officials think of the plans.</a:t>
            </a:r>
            <a:br>
              <a:rPr lang="en-US" sz="3000" dirty="0"/>
            </a:br>
            <a:endParaRPr sz="3000" dirty="0"/>
          </a:p>
        </p:txBody>
      </p:sp>
      <p:pic>
        <p:nvPicPr>
          <p:cNvPr id="310" name="Google Shape;310;p43"/>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375920" y="1790072"/>
            <a:ext cx="4967551" cy="4763948"/>
          </a:xfrm>
          <a:prstGeom prst="rect">
            <a:avLst/>
          </a:prstGeom>
          <a:noFill/>
          <a:ln>
            <a:noFill/>
          </a:ln>
        </p:spPr>
      </p:pic>
      <p:pic>
        <p:nvPicPr>
          <p:cNvPr id="3" name="Picture 2" descr="A group of people in the woods&#10;&#10;Description automatically generated with medium confidence">
            <a:extLst>
              <a:ext uri="{FF2B5EF4-FFF2-40B4-BE49-F238E27FC236}">
                <a16:creationId xmlns:a16="http://schemas.microsoft.com/office/drawing/2014/main" id="{B7ECC2EC-6713-4660-A93A-688F7F6608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2749" y="2457546"/>
            <a:ext cx="51435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314629" y="349437"/>
            <a:ext cx="10018713" cy="1130571"/>
          </a:xfrm>
          <a:prstGeom prst="rect">
            <a:avLst/>
          </a:prstGeom>
          <a:noFill/>
          <a:ln>
            <a:noFill/>
          </a:ln>
        </p:spPr>
        <p:txBody>
          <a:bodyPr spcFirstLastPara="1" wrap="square" lIns="91425" tIns="45700" rIns="91425" bIns="45700" anchor="ctr" anchorCtr="0">
            <a:noAutofit/>
          </a:bodyPr>
          <a:lstStyle/>
          <a:p>
            <a:pPr>
              <a:buSzPts val="4000"/>
            </a:pPr>
            <a:r>
              <a:rPr lang="en-US" sz="2800" b="1" dirty="0">
                <a:solidFill>
                  <a:srgbClr val="C00000"/>
                </a:solidFill>
                <a:latin typeface="Corbel"/>
                <a:ea typeface="Corbel"/>
                <a:cs typeface="Corbel"/>
                <a:sym typeface="Corbel"/>
              </a:rPr>
              <a:t>Step 6:</a:t>
            </a:r>
            <a:r>
              <a:rPr lang="en-US" sz="2800" b="1" dirty="0">
                <a:solidFill>
                  <a:srgbClr val="0070C0"/>
                </a:solidFill>
                <a:latin typeface="Corbel"/>
                <a:ea typeface="Corbel"/>
                <a:cs typeface="Corbel"/>
                <a:sym typeface="Corbel"/>
              </a:rPr>
              <a:t> </a:t>
            </a:r>
            <a:r>
              <a:rPr lang="en-US" sz="2800" b="1" dirty="0">
                <a:solidFill>
                  <a:schemeClr val="dk1"/>
                </a:solidFill>
                <a:latin typeface="Corbel"/>
                <a:ea typeface="Corbel"/>
                <a:cs typeface="Corbel"/>
                <a:sym typeface="Corbel"/>
              </a:rPr>
              <a:t>Develop the design, using calculations, brainpower, consultation with team members, . . . to get the project or idea to different levels of completion.</a:t>
            </a:r>
            <a:br>
              <a:rPr lang="en-US" sz="2800" b="1" dirty="0">
                <a:solidFill>
                  <a:schemeClr val="dk1"/>
                </a:solidFill>
                <a:latin typeface="Corbel"/>
                <a:ea typeface="Corbel"/>
                <a:cs typeface="Corbel"/>
                <a:sym typeface="Corbel"/>
              </a:rPr>
            </a:br>
            <a:endParaRPr sz="2800" dirty="0"/>
          </a:p>
        </p:txBody>
      </p:sp>
      <p:sp>
        <p:nvSpPr>
          <p:cNvPr id="317" name="Google Shape;317;p44"/>
          <p:cNvSpPr/>
          <p:nvPr/>
        </p:nvSpPr>
        <p:spPr>
          <a:xfrm>
            <a:off x="1593096" y="4523931"/>
            <a:ext cx="6613313" cy="17081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2000" b="1" dirty="0">
              <a:solidFill>
                <a:schemeClr val="dk1"/>
              </a:solidFill>
              <a:latin typeface="Corbel"/>
              <a:ea typeface="Corbel"/>
              <a:cs typeface="Corbel"/>
              <a:sym typeface="Corbel"/>
            </a:endParaRPr>
          </a:p>
          <a:p>
            <a:pPr marL="0" marR="0" lvl="0" indent="0" algn="l" rtl="0">
              <a:spcBef>
                <a:spcPts val="0"/>
              </a:spcBef>
              <a:spcAft>
                <a:spcPts val="0"/>
              </a:spcAft>
              <a:buNone/>
            </a:pPr>
            <a:r>
              <a:rPr lang="en-US" sz="2000" b="1" dirty="0">
                <a:solidFill>
                  <a:schemeClr val="dk1"/>
                </a:solidFill>
                <a:latin typeface="Corbel"/>
                <a:ea typeface="Corbel"/>
                <a:cs typeface="Corbel"/>
                <a:sym typeface="Corbel"/>
              </a:rPr>
              <a:t>Sometimes you do hand drawings, sometimes computer design tools, sometimes BIM, sometimes animated. Designs are developed in a variety of both basic and sophisticated ways, one element at a time…</a:t>
            </a:r>
            <a:endParaRPr sz="2000" dirty="0">
              <a:solidFill>
                <a:schemeClr val="dk1"/>
              </a:solidFill>
              <a:latin typeface="Corbel"/>
              <a:ea typeface="Corbel"/>
              <a:cs typeface="Corbel"/>
              <a:sym typeface="Corbel"/>
            </a:endParaRPr>
          </a:p>
        </p:txBody>
      </p:sp>
      <p:pic>
        <p:nvPicPr>
          <p:cNvPr id="318" name="Google Shape;318;p4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82432" y="1480008"/>
            <a:ext cx="7156173" cy="3124200"/>
          </a:xfrm>
          <a:prstGeom prst="rect">
            <a:avLst/>
          </a:prstGeom>
          <a:noFill/>
          <a:ln>
            <a:noFill/>
          </a:ln>
        </p:spPr>
      </p:pic>
      <p:pic>
        <p:nvPicPr>
          <p:cNvPr id="319" name="Google Shape;319;p4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8470802" y="1503021"/>
            <a:ext cx="2736574" cy="3390166"/>
          </a:xfrm>
          <a:prstGeom prst="rect">
            <a:avLst/>
          </a:prstGeom>
          <a:noFill/>
          <a:ln>
            <a:noFill/>
          </a:ln>
        </p:spPr>
      </p:pic>
      <p:pic>
        <p:nvPicPr>
          <p:cNvPr id="6" name="Picture 5">
            <a:extLst>
              <a:ext uri="{FF2B5EF4-FFF2-40B4-BE49-F238E27FC236}">
                <a16:creationId xmlns:a16="http://schemas.microsoft.com/office/drawing/2014/main" id="{22CA33D3-880C-417B-B301-6C5084007543}"/>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206409" y="4173142"/>
            <a:ext cx="3532108" cy="2409697"/>
          </a:xfrm>
          <a:prstGeom prst="rect">
            <a:avLst/>
          </a:prstGeom>
        </p:spPr>
      </p:pic>
      <p:sp>
        <p:nvSpPr>
          <p:cNvPr id="7" name="TextBox 6">
            <a:extLst>
              <a:ext uri="{FF2B5EF4-FFF2-40B4-BE49-F238E27FC236}">
                <a16:creationId xmlns:a16="http://schemas.microsoft.com/office/drawing/2014/main" id="{A15C8D0E-372F-4229-AFB9-00962198FFAE}"/>
              </a:ext>
            </a:extLst>
          </p:cNvPr>
          <p:cNvSpPr txBox="1"/>
          <p:nvPr/>
        </p:nvSpPr>
        <p:spPr>
          <a:xfrm>
            <a:off x="8203538" y="6605852"/>
            <a:ext cx="3271102" cy="230832"/>
          </a:xfrm>
          <a:prstGeom prst="rect">
            <a:avLst/>
          </a:prstGeom>
          <a:noFill/>
        </p:spPr>
        <p:txBody>
          <a:bodyPr wrap="square" rtlCol="0">
            <a:spAutoFit/>
          </a:bodyPr>
          <a:lstStyle/>
          <a:p>
            <a:r>
              <a:rPr lang="en-US" sz="900" dirty="0">
                <a:hlinkClick r:id="rId6" tooltip="http://www.lfgss.com/thread86203-29.html/"/>
              </a:rPr>
              <a:t>This Photo</a:t>
            </a:r>
            <a:r>
              <a:rPr lang="en-US" sz="900" dirty="0"/>
              <a:t> by Unknown Author is licensed under </a:t>
            </a:r>
            <a:r>
              <a:rPr lang="en-US" sz="900" dirty="0">
                <a:hlinkClick r:id="rId7" tooltip="https://creativecommons.org/licenses/by-sa/3.0/"/>
              </a:rPr>
              <a:t>CC BY-SA</a:t>
            </a:r>
            <a:endParaRPr lang="en-US" sz="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649383" y="251791"/>
            <a:ext cx="5068444" cy="3177209"/>
          </a:xfrm>
          <a:prstGeom prst="rect">
            <a:avLst/>
          </a:prstGeom>
          <a:noFill/>
          <a:ln>
            <a:noFill/>
          </a:ln>
        </p:spPr>
      </p:pic>
      <p:pic>
        <p:nvPicPr>
          <p:cNvPr id="326" name="Google Shape;326;p45"/>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a:stretch/>
        </p:blipFill>
        <p:spPr>
          <a:xfrm>
            <a:off x="2979895" y="3667540"/>
            <a:ext cx="9004852" cy="2938669"/>
          </a:xfrm>
          <a:prstGeom prst="rect">
            <a:avLst/>
          </a:prstGeom>
          <a:noFill/>
          <a:ln>
            <a:noFill/>
          </a:ln>
        </p:spPr>
      </p:pic>
      <p:sp>
        <p:nvSpPr>
          <p:cNvPr id="2" name="TextBox 1">
            <a:extLst>
              <a:ext uri="{FF2B5EF4-FFF2-40B4-BE49-F238E27FC236}">
                <a16:creationId xmlns:a16="http://schemas.microsoft.com/office/drawing/2014/main" id="{C6A6DA5D-3E36-49F1-B6A8-6094D00CBD5A}"/>
              </a:ext>
            </a:extLst>
          </p:cNvPr>
          <p:cNvSpPr txBox="1"/>
          <p:nvPr/>
        </p:nvSpPr>
        <p:spPr>
          <a:xfrm>
            <a:off x="7570441" y="1055564"/>
            <a:ext cx="4414306" cy="1569660"/>
          </a:xfrm>
          <a:prstGeom prst="rect">
            <a:avLst/>
          </a:prstGeom>
          <a:noFill/>
        </p:spPr>
        <p:txBody>
          <a:bodyPr wrap="square" rtlCol="0">
            <a:spAutoFit/>
          </a:bodyPr>
          <a:lstStyle/>
          <a:p>
            <a:r>
              <a:rPr lang="en-US" sz="3200" dirty="0"/>
              <a:t>Different forms of visuals are all part of the design process!</a:t>
            </a:r>
          </a:p>
        </p:txBody>
      </p:sp>
      <p:sp>
        <p:nvSpPr>
          <p:cNvPr id="3" name="Arrow: Down 2">
            <a:extLst>
              <a:ext uri="{FF2B5EF4-FFF2-40B4-BE49-F238E27FC236}">
                <a16:creationId xmlns:a16="http://schemas.microsoft.com/office/drawing/2014/main" id="{F9FC6364-09AD-4EB1-AF44-D35CBC3301A3}"/>
              </a:ext>
            </a:extLst>
          </p:cNvPr>
          <p:cNvSpPr/>
          <p:nvPr/>
        </p:nvSpPr>
        <p:spPr>
          <a:xfrm>
            <a:off x="9303026" y="2763440"/>
            <a:ext cx="347869" cy="665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EE282520-97B2-4977-AE6B-02B29A1F0E48}"/>
              </a:ext>
            </a:extLst>
          </p:cNvPr>
          <p:cNvSpPr/>
          <p:nvPr/>
        </p:nvSpPr>
        <p:spPr>
          <a:xfrm rot="10800000">
            <a:off x="6768139" y="1674147"/>
            <a:ext cx="714182" cy="3324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2" name="Google Shape;332;p46"/>
          <p:cNvSpPr txBox="1">
            <a:spLocks noGrp="1"/>
          </p:cNvSpPr>
          <p:nvPr>
            <p:ph type="body" idx="1"/>
          </p:nvPr>
        </p:nvSpPr>
        <p:spPr>
          <a:xfrm>
            <a:off x="1729965" y="315648"/>
            <a:ext cx="5021115" cy="6067994"/>
          </a:xfrm>
          <a:prstGeom prst="rect">
            <a:avLst/>
          </a:prstGeom>
          <a:noFill/>
          <a:ln>
            <a:noFill/>
          </a:ln>
        </p:spPr>
        <p:txBody>
          <a:bodyPr spcFirstLastPara="1" wrap="square" lIns="91425" tIns="45700" rIns="91425" bIns="45700" anchor="ctr" anchorCtr="0">
            <a:noAutofit/>
          </a:bodyPr>
          <a:lstStyle/>
          <a:p>
            <a:pPr marL="285750" lvl="0" indent="-285750" algn="l" rtl="0">
              <a:lnSpc>
                <a:spcPct val="90000"/>
              </a:lnSpc>
              <a:spcBef>
                <a:spcPts val="0"/>
              </a:spcBef>
              <a:spcAft>
                <a:spcPts val="0"/>
              </a:spcAft>
              <a:buSzPts val="3219"/>
              <a:buChar char="•"/>
            </a:pPr>
            <a:r>
              <a:rPr lang="en-US" sz="2000" b="1" dirty="0"/>
              <a:t>After review and continuous refinement, we get to 75% design, and you can see these same items have evolved to be more complete, sophisticated, and perfected. </a:t>
            </a:r>
            <a:endParaRPr sz="2000" b="1" dirty="0">
              <a:solidFill>
                <a:schemeClr val="accent6">
                  <a:lumMod val="75000"/>
                </a:schemeClr>
              </a:solidFill>
            </a:endParaRPr>
          </a:p>
          <a:p>
            <a:pPr marL="285750" lvl="0" indent="-285750" algn="l" rtl="0">
              <a:lnSpc>
                <a:spcPct val="90000"/>
              </a:lnSpc>
              <a:spcBef>
                <a:spcPts val="1044"/>
              </a:spcBef>
              <a:spcAft>
                <a:spcPts val="0"/>
              </a:spcAft>
              <a:buSzPts val="3219"/>
              <a:buChar char="•"/>
            </a:pPr>
            <a:r>
              <a:rPr lang="en-US" sz="2000" b="1" dirty="0"/>
              <a:t>Every day we move the job along, one-step at a time, seeing progress and sometimes completely re-doing one part or another because we think of a better way to do it, or we discover more complicated issues we need to address. </a:t>
            </a:r>
            <a:endParaRPr sz="2000" dirty="0"/>
          </a:p>
          <a:p>
            <a:pPr marL="285750" lvl="0" indent="-285750" algn="l" rtl="0">
              <a:lnSpc>
                <a:spcPct val="90000"/>
              </a:lnSpc>
              <a:spcBef>
                <a:spcPts val="1044"/>
              </a:spcBef>
              <a:spcAft>
                <a:spcPts val="0"/>
              </a:spcAft>
              <a:buSzPts val="3219"/>
              <a:buChar char="•"/>
            </a:pPr>
            <a:r>
              <a:rPr lang="en-US" sz="2000" b="1" dirty="0"/>
              <a:t>Often what we envisioned in the preliminary design gets changed when we learn more about the project and the things that affect what we want to deliver. </a:t>
            </a:r>
            <a:endParaRPr sz="2000" dirty="0"/>
          </a:p>
          <a:p>
            <a:pPr marL="285750" lvl="0" indent="-285750" algn="l" rtl="0">
              <a:lnSpc>
                <a:spcPct val="90000"/>
              </a:lnSpc>
              <a:spcBef>
                <a:spcPts val="1044"/>
              </a:spcBef>
              <a:spcAft>
                <a:spcPts val="0"/>
              </a:spcAft>
              <a:buSzPts val="3219"/>
              <a:buChar char="•"/>
            </a:pPr>
            <a:r>
              <a:rPr lang="en-US" sz="2000" b="1" dirty="0"/>
              <a:t>This is where creative thinking, trial-and-error, alternative ideas, and experimentation come in – until we get it right.</a:t>
            </a:r>
            <a:endParaRPr sz="2000" dirty="0"/>
          </a:p>
        </p:txBody>
      </p:sp>
      <p:pic>
        <p:nvPicPr>
          <p:cNvPr id="5" name="Picture 4" descr="A picture containing text, person&#10;&#10;Description automatically generated">
            <a:extLst>
              <a:ext uri="{FF2B5EF4-FFF2-40B4-BE49-F238E27FC236}">
                <a16:creationId xmlns:a16="http://schemas.microsoft.com/office/drawing/2014/main" id="{E55FF05C-0335-448F-97DA-5A64932D1D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6843" y="315648"/>
            <a:ext cx="3518191" cy="2348039"/>
          </a:xfrm>
          <a:prstGeom prst="rect">
            <a:avLst/>
          </a:prstGeom>
        </p:spPr>
      </p:pic>
      <p:pic>
        <p:nvPicPr>
          <p:cNvPr id="4" name="Picture 3">
            <a:extLst>
              <a:ext uri="{FF2B5EF4-FFF2-40B4-BE49-F238E27FC236}">
                <a16:creationId xmlns:a16="http://schemas.microsoft.com/office/drawing/2014/main" id="{C32D2E94-3730-43CF-A9B9-D751ADE849D5}"/>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8103294" y="2276060"/>
            <a:ext cx="3869771" cy="2573549"/>
          </a:xfrm>
          <a:prstGeom prst="rect">
            <a:avLst/>
          </a:prstGeom>
        </p:spPr>
      </p:pic>
      <p:pic>
        <p:nvPicPr>
          <p:cNvPr id="7" name="Picture 6">
            <a:extLst>
              <a:ext uri="{FF2B5EF4-FFF2-40B4-BE49-F238E27FC236}">
                <a16:creationId xmlns:a16="http://schemas.microsoft.com/office/drawing/2014/main" id="{3E0A47AA-C308-4782-B0AF-486301DC3125}"/>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6920050" y="4377140"/>
            <a:ext cx="4128422" cy="2348039"/>
          </a:xfrm>
          <a:prstGeom prst="rect">
            <a:avLst/>
          </a:prstGeom>
        </p:spPr>
      </p:pic>
      <p:sp>
        <p:nvSpPr>
          <p:cNvPr id="8" name="TextBox 7">
            <a:extLst>
              <a:ext uri="{FF2B5EF4-FFF2-40B4-BE49-F238E27FC236}">
                <a16:creationId xmlns:a16="http://schemas.microsoft.com/office/drawing/2014/main" id="{62C051D1-2BDC-4758-8409-26613412F63D}"/>
              </a:ext>
            </a:extLst>
          </p:cNvPr>
          <p:cNvSpPr txBox="1"/>
          <p:nvPr/>
        </p:nvSpPr>
        <p:spPr>
          <a:xfrm>
            <a:off x="3049942" y="7012186"/>
            <a:ext cx="1190581" cy="646331"/>
          </a:xfrm>
          <a:prstGeom prst="rect">
            <a:avLst/>
          </a:prstGeom>
          <a:noFill/>
        </p:spPr>
        <p:txBody>
          <a:bodyPr wrap="square" rtlCol="0">
            <a:spAutoFit/>
          </a:bodyPr>
          <a:lstStyle/>
          <a:p>
            <a:r>
              <a:rPr lang="en-US" sz="900" dirty="0">
                <a:hlinkClick r:id="rId7" tooltip="https://www.mynextmove.org/profile/summary/17-2112.01"/>
              </a:rPr>
              <a:t>This Photo</a:t>
            </a:r>
            <a:r>
              <a:rPr lang="en-US" sz="900" dirty="0"/>
              <a:t> by Unknown Author is licensed under </a:t>
            </a:r>
            <a:r>
              <a:rPr lang="en-US" sz="900" dirty="0">
                <a:hlinkClick r:id="rId8" tooltip="https://creativecommons.org/licenses/by/3.0/"/>
              </a:rPr>
              <a:t>CC BY</a:t>
            </a:r>
            <a:endParaRPr lang="en-US" sz="9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7"/>
          <p:cNvSpPr txBox="1">
            <a:spLocks noGrp="1"/>
          </p:cNvSpPr>
          <p:nvPr>
            <p:ph type="title"/>
          </p:nvPr>
        </p:nvSpPr>
        <p:spPr>
          <a:xfrm>
            <a:off x="1320139" y="152487"/>
            <a:ext cx="10018713" cy="82839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600"/>
              <a:buFont typeface="Corbel"/>
              <a:buNone/>
            </a:pPr>
            <a:r>
              <a:rPr lang="en-US" sz="4400" b="1" dirty="0">
                <a:solidFill>
                  <a:srgbClr val="0070C0"/>
                </a:solidFill>
              </a:rPr>
              <a:t>  </a:t>
            </a:r>
            <a:r>
              <a:rPr lang="en-US" sz="2800" b="1" dirty="0">
                <a:solidFill>
                  <a:srgbClr val="C00000"/>
                </a:solidFill>
              </a:rPr>
              <a:t>Step 7: </a:t>
            </a:r>
            <a:r>
              <a:rPr lang="en-US" sz="3600" b="1" dirty="0"/>
              <a:t>Complete the Project!</a:t>
            </a:r>
            <a:endParaRPr sz="3600" b="1" dirty="0"/>
          </a:p>
        </p:txBody>
      </p:sp>
      <p:pic>
        <p:nvPicPr>
          <p:cNvPr id="338" name="Google Shape;338;p47"/>
          <p:cNvPicPr preferRelativeResize="0">
            <a:picLocks noGrp="1"/>
          </p:cNvPicPr>
          <p:nvPr>
            <p:ph type="body" idx="1"/>
          </p:nvPr>
        </p:nvPicPr>
        <p:blipFill rotWithShape="1">
          <a:blip r:embed="rId3">
            <a:alphaModFix/>
            <a:extLst>
              <a:ext uri="{28A0092B-C50C-407E-A947-70E740481C1C}">
                <a14:useLocalDpi xmlns:a14="http://schemas.microsoft.com/office/drawing/2010/main"/>
              </a:ext>
            </a:extLst>
          </a:blip>
          <a:srcRect/>
          <a:stretch/>
        </p:blipFill>
        <p:spPr>
          <a:xfrm>
            <a:off x="2385391" y="2370478"/>
            <a:ext cx="9698757" cy="4044462"/>
          </a:xfrm>
          <a:prstGeom prst="rect">
            <a:avLst/>
          </a:prstGeom>
          <a:noFill/>
          <a:ln>
            <a:noFill/>
          </a:ln>
        </p:spPr>
      </p:pic>
      <p:sp>
        <p:nvSpPr>
          <p:cNvPr id="339" name="Google Shape;339;p47"/>
          <p:cNvSpPr/>
          <p:nvPr/>
        </p:nvSpPr>
        <p:spPr>
          <a:xfrm>
            <a:off x="1484311" y="1068189"/>
            <a:ext cx="10230611" cy="107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latin typeface="Corbel"/>
                <a:ea typeface="Corbel"/>
                <a:cs typeface="Corbel"/>
                <a:sym typeface="Corbel"/>
              </a:rPr>
              <a:t> After thinking, creating, trying ideas, designing, and testing throughout the whole design process – sometimes for months, sometimes years, here is the finished project</a:t>
            </a:r>
            <a:r>
              <a:rPr lang="en-US" sz="2400" b="1" dirty="0">
                <a:solidFill>
                  <a:srgbClr val="7030A0"/>
                </a:solidFill>
                <a:latin typeface="Corbel"/>
                <a:ea typeface="Corbel"/>
                <a:cs typeface="Corbel"/>
                <a:sym typeface="Corbel"/>
              </a:rPr>
              <a:t>. </a:t>
            </a:r>
            <a:r>
              <a:rPr lang="en-US" sz="2000" b="1" dirty="0">
                <a:solidFill>
                  <a:schemeClr val="dk1"/>
                </a:solidFill>
                <a:latin typeface="Corbel"/>
                <a:ea typeface="Corbel"/>
                <a:cs typeface="Corbel"/>
                <a:sym typeface="Corbel"/>
              </a:rPr>
              <a:t>The bridge you see, the road you drive on, the park you play in, the engineers made it happen!</a:t>
            </a:r>
            <a:endParaRPr sz="1800" dirty="0">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8"/>
          <p:cNvSpPr txBox="1">
            <a:spLocks noGrp="1"/>
          </p:cNvSpPr>
          <p:nvPr>
            <p:ph type="title"/>
          </p:nvPr>
        </p:nvSpPr>
        <p:spPr>
          <a:xfrm>
            <a:off x="1484311" y="834887"/>
            <a:ext cx="10018713" cy="81501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5. Let’s take a look: What are you good at?</a:t>
            </a:r>
            <a:br>
              <a:rPr lang="en-US" b="1" dirty="0">
                <a:solidFill>
                  <a:srgbClr val="1186C3"/>
                </a:solidFill>
                <a:latin typeface="Comic Sans MS" panose="030F0702030302020204" pitchFamily="66" charset="0"/>
              </a:rPr>
            </a:br>
            <a:endParaRPr b="1" dirty="0">
              <a:solidFill>
                <a:srgbClr val="1186C3"/>
              </a:solidFill>
              <a:latin typeface="Comic Sans MS" panose="030F0702030302020204" pitchFamily="66" charset="0"/>
            </a:endParaRPr>
          </a:p>
        </p:txBody>
      </p:sp>
      <p:sp>
        <p:nvSpPr>
          <p:cNvPr id="345" name="Google Shape;345;p48"/>
          <p:cNvSpPr txBox="1">
            <a:spLocks noGrp="1"/>
          </p:cNvSpPr>
          <p:nvPr>
            <p:ph type="body" idx="1"/>
          </p:nvPr>
        </p:nvSpPr>
        <p:spPr>
          <a:xfrm>
            <a:off x="1590261" y="2504661"/>
            <a:ext cx="9912762" cy="3286540"/>
          </a:xfrm>
          <a:prstGeom prst="rect">
            <a:avLst/>
          </a:prstGeom>
          <a:noFill/>
          <a:ln>
            <a:noFill/>
          </a:ln>
        </p:spPr>
        <p:txBody>
          <a:bodyPr spcFirstLastPara="1" wrap="square" lIns="91425" tIns="45700" rIns="91425" bIns="45700" anchor="ctr" anchorCtr="0">
            <a:noAutofit/>
          </a:bodyPr>
          <a:lstStyle/>
          <a:p>
            <a:pPr marL="285750" lvl="0" indent="-285750" algn="l" rtl="0">
              <a:spcBef>
                <a:spcPts val="0"/>
              </a:spcBef>
              <a:spcAft>
                <a:spcPts val="0"/>
              </a:spcAft>
              <a:buSzPts val="3219"/>
              <a:buChar char="•"/>
            </a:pPr>
            <a:r>
              <a:rPr lang="en-US" sz="2220" b="1" dirty="0"/>
              <a:t>What kinds of projects do you like to do? What are your best skills? What are you good at? How can what you like, and do well help put you into the exciting innovative world of design and creation of technical and engineering projects?</a:t>
            </a:r>
            <a:endParaRPr dirty="0"/>
          </a:p>
          <a:p>
            <a:pPr marL="285750" lvl="0" indent="-285750" algn="l" rtl="0">
              <a:spcBef>
                <a:spcPts val="1044"/>
              </a:spcBef>
              <a:spcAft>
                <a:spcPts val="0"/>
              </a:spcAft>
              <a:buSzPts val="3219"/>
              <a:buChar char="•"/>
            </a:pPr>
            <a:r>
              <a:rPr lang="en-US" sz="2220" b="1" dirty="0"/>
              <a:t>Can you guess? The skills you need to do engineering are . . . </a:t>
            </a:r>
          </a:p>
          <a:p>
            <a:pPr marL="285750" indent="-285750">
              <a:spcBef>
                <a:spcPts val="1044"/>
              </a:spcBef>
              <a:buSzPts val="3219"/>
            </a:pPr>
            <a:r>
              <a:rPr lang="en-US" sz="2400" b="1" dirty="0"/>
              <a:t>That means, in middle school, high school and college, you get to study the special subjects that prepare you for work that involves engineering. </a:t>
            </a:r>
          </a:p>
          <a:p>
            <a:pPr marL="285750" lvl="0" indent="-285750" algn="l" rtl="0">
              <a:spcBef>
                <a:spcPts val="1044"/>
              </a:spcBef>
              <a:spcAft>
                <a:spcPts val="0"/>
              </a:spcAft>
              <a:buSzPts val="3219"/>
              <a:buChar char="•"/>
            </a:pPr>
            <a:r>
              <a:rPr lang="en-US" sz="2220" b="1" dirty="0"/>
              <a:t>So, in addition to really getting good at reading and writing, you will want to learn about the environment and what people need for a safe and good life. You will want to choose courses in geography, a few levels of math, different sciences including geology and biology and physics, art, history, technology.</a:t>
            </a:r>
            <a:endParaRPr sz="222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animEffect transition="in" filter="fade">
                                      <p:cBhvr>
                                        <p:cTn id="7" dur="500"/>
                                        <p:tgtEl>
                                          <p:spTgt spid="3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xEl>
                                              <p:pRg st="1" end="1"/>
                                            </p:txEl>
                                          </p:spTgt>
                                        </p:tgtEl>
                                        <p:attrNameLst>
                                          <p:attrName>style.visibility</p:attrName>
                                        </p:attrNameLst>
                                      </p:cBhvr>
                                      <p:to>
                                        <p:strVal val="visible"/>
                                      </p:to>
                                    </p:set>
                                    <p:animEffect transition="in" filter="fade">
                                      <p:cBhvr>
                                        <p:cTn id="12" dur="500"/>
                                        <p:tgtEl>
                                          <p:spTgt spid="3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xEl>
                                              <p:pRg st="2" end="2"/>
                                            </p:txEl>
                                          </p:spTgt>
                                        </p:tgtEl>
                                        <p:attrNameLst>
                                          <p:attrName>style.visibility</p:attrName>
                                        </p:attrNameLst>
                                      </p:cBhvr>
                                      <p:to>
                                        <p:strVal val="visible"/>
                                      </p:to>
                                    </p:set>
                                    <p:animEffect transition="in" filter="fade">
                                      <p:cBhvr>
                                        <p:cTn id="17" dur="500"/>
                                        <p:tgtEl>
                                          <p:spTgt spid="3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
                                            <p:txEl>
                                              <p:pRg st="3" end="3"/>
                                            </p:txEl>
                                          </p:spTgt>
                                        </p:tgtEl>
                                        <p:attrNameLst>
                                          <p:attrName>style.visibility</p:attrName>
                                        </p:attrNameLst>
                                      </p:cBhvr>
                                      <p:to>
                                        <p:strVal val="visible"/>
                                      </p:to>
                                    </p:set>
                                    <p:animEffect transition="in" filter="fade">
                                      <p:cBhvr>
                                        <p:cTn id="22" dur="500"/>
                                        <p:tgtEl>
                                          <p:spTgt spid="3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6. Can you learn on-the-job?</a:t>
            </a:r>
            <a:endParaRPr sz="4800" dirty="0">
              <a:latin typeface="Comic Sans MS" panose="030F0702030302020204" pitchFamily="66" charset="0"/>
            </a:endParaRPr>
          </a:p>
        </p:txBody>
      </p:sp>
      <p:sp>
        <p:nvSpPr>
          <p:cNvPr id="351" name="Google Shape;351;p49"/>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b="1" dirty="0"/>
              <a:t>It’s not all about school! Get some good experiences! Summer programs and volunteer jobs will help you get ready for a career in all types of engineering. Ask around to find opportunities in your community. Don’t be shy.</a:t>
            </a:r>
          </a:p>
          <a:p>
            <a:pPr marL="0" lvl="0" indent="0" algn="l" rtl="0">
              <a:spcBef>
                <a:spcPts val="0"/>
              </a:spcBef>
              <a:spcAft>
                <a:spcPts val="0"/>
              </a:spcAft>
              <a:buSzPts val="3480"/>
              <a:buNone/>
            </a:pPr>
            <a:endParaRPr lang="en-US" b="1" dirty="0"/>
          </a:p>
          <a:p>
            <a:pPr marL="0" lvl="0" indent="0" algn="l" rtl="0">
              <a:spcBef>
                <a:spcPts val="0"/>
              </a:spcBef>
              <a:spcAft>
                <a:spcPts val="0"/>
              </a:spcAft>
              <a:buSzPts val="3480"/>
              <a:buNone/>
            </a:pPr>
            <a:r>
              <a:rPr lang="en-US" b="1" dirty="0"/>
              <a:t>When you major in Engineering in college, once you have completed your courses and exams, you will have a B.S. in Engineering degree. Then you will work as an Engineer-in-Training where you are part of the actual job team while getting real experience.</a:t>
            </a:r>
            <a:endParaRPr dirty="0"/>
          </a:p>
          <a:p>
            <a:pPr marL="285750" lvl="0" indent="-64770" algn="l" rtl="0">
              <a:spcBef>
                <a:spcPts val="1080"/>
              </a:spcBef>
              <a:spcAft>
                <a:spcPts val="0"/>
              </a:spcAft>
              <a:buSzPts val="348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1">
                                            <p:txEl>
                                              <p:pRg st="2" end="2"/>
                                            </p:txEl>
                                          </p:spTgt>
                                        </p:tgtEl>
                                        <p:attrNameLst>
                                          <p:attrName>style.visibility</p:attrName>
                                        </p:attrNameLst>
                                      </p:cBhvr>
                                      <p:to>
                                        <p:strVal val="visible"/>
                                      </p:to>
                                    </p:set>
                                    <p:animEffect transition="in" filter="fade">
                                      <p:cBhvr>
                                        <p:cTn id="7" dur="500"/>
                                        <p:tgtEl>
                                          <p:spTgt spid="3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 name="Picture 2" descr="A picture containing sky, water, outdoor, river&#10;&#10;Description automatically generated">
            <a:extLst>
              <a:ext uri="{FF2B5EF4-FFF2-40B4-BE49-F238E27FC236}">
                <a16:creationId xmlns:a16="http://schemas.microsoft.com/office/drawing/2014/main" id="{E0117903-BFAC-4E83-9429-1B54DFE962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55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1484311" y="685800"/>
            <a:ext cx="10473227" cy="138153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r>
              <a:rPr lang="en-US" sz="4800" b="1" dirty="0">
                <a:solidFill>
                  <a:srgbClr val="1186C3"/>
                </a:solidFill>
                <a:latin typeface="Comic Sans MS" panose="030F0702030302020204" pitchFamily="66" charset="0"/>
              </a:rPr>
              <a:t>7. Activity Time!</a:t>
            </a: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br>
              <a:rPr lang="en-US" sz="3600" b="1" dirty="0">
                <a:solidFill>
                  <a:srgbClr val="1186C3"/>
                </a:solidFill>
              </a:rPr>
            </a:br>
            <a:br>
              <a:rPr lang="en-US" sz="3600" b="1" dirty="0">
                <a:solidFill>
                  <a:srgbClr val="1186C3"/>
                </a:solidFill>
              </a:rPr>
            </a:br>
            <a:endParaRPr sz="3600" b="1" dirty="0">
              <a:solidFill>
                <a:srgbClr val="1186C3"/>
              </a:solidFill>
            </a:endParaRPr>
          </a:p>
        </p:txBody>
      </p:sp>
      <p:sp>
        <p:nvSpPr>
          <p:cNvPr id="357" name="Google Shape;357;p50"/>
          <p:cNvSpPr txBox="1">
            <a:spLocks noGrp="1"/>
          </p:cNvSpPr>
          <p:nvPr>
            <p:ph type="body" idx="1"/>
          </p:nvPr>
        </p:nvSpPr>
        <p:spPr>
          <a:xfrm>
            <a:off x="1484310" y="2438400"/>
            <a:ext cx="10018713" cy="4134677"/>
          </a:xfrm>
          <a:prstGeom prst="rect">
            <a:avLst/>
          </a:prstGeom>
          <a:noFill/>
          <a:ln>
            <a:noFill/>
          </a:ln>
        </p:spPr>
        <p:txBody>
          <a:bodyPr spcFirstLastPara="1" wrap="square" lIns="91425" tIns="45700" rIns="91425" bIns="45700" anchor="ctr" anchorCtr="0">
            <a:noAutofit/>
          </a:bodyPr>
          <a:lstStyle/>
          <a:p>
            <a:pPr marL="285750" lvl="0" indent="-97917" algn="l" rtl="0">
              <a:lnSpc>
                <a:spcPct val="80000"/>
              </a:lnSpc>
              <a:spcBef>
                <a:spcPts val="1008"/>
              </a:spcBef>
              <a:spcAft>
                <a:spcPts val="0"/>
              </a:spcAft>
              <a:buSzPts val="2958"/>
              <a:buNone/>
            </a:pPr>
            <a:r>
              <a:rPr lang="en-US" sz="2040" b="1" i="1" dirty="0">
                <a:solidFill>
                  <a:schemeClr val="accent6">
                    <a:lumMod val="75000"/>
                  </a:schemeClr>
                </a:solidFill>
              </a:rPr>
              <a:t>*Add Activity Here*</a:t>
            </a:r>
            <a:endParaRPr sz="2040" b="1" i="1" dirty="0">
              <a:solidFill>
                <a:schemeClr val="accent6">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1484311" y="0"/>
            <a:ext cx="10473227" cy="161873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br>
              <a:rPr lang="en-US" sz="4800" b="1" dirty="0">
                <a:solidFill>
                  <a:srgbClr val="1186C3"/>
                </a:solidFill>
                <a:latin typeface="Comic Sans MS" panose="030F0702030302020204" pitchFamily="66" charset="0"/>
              </a:rPr>
            </a:br>
            <a:br>
              <a:rPr lang="en-US" sz="3600" b="1" dirty="0">
                <a:solidFill>
                  <a:srgbClr val="1186C3"/>
                </a:solidFill>
              </a:rPr>
            </a:br>
            <a:br>
              <a:rPr lang="en-US" sz="3600" b="1" dirty="0">
                <a:solidFill>
                  <a:srgbClr val="1186C3"/>
                </a:solidFill>
              </a:rPr>
            </a:br>
            <a:endParaRPr sz="3600" b="1" dirty="0">
              <a:solidFill>
                <a:srgbClr val="1186C3"/>
              </a:solidFill>
            </a:endParaRPr>
          </a:p>
        </p:txBody>
      </p:sp>
      <p:sp>
        <p:nvSpPr>
          <p:cNvPr id="357" name="Google Shape;357;p50"/>
          <p:cNvSpPr txBox="1">
            <a:spLocks noGrp="1"/>
          </p:cNvSpPr>
          <p:nvPr>
            <p:ph type="body" idx="1"/>
          </p:nvPr>
        </p:nvSpPr>
        <p:spPr>
          <a:xfrm>
            <a:off x="1867861" y="159026"/>
            <a:ext cx="10324139" cy="5986669"/>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2958"/>
              <a:buNone/>
            </a:pPr>
            <a:endParaRPr lang="en-US" sz="2040" b="1" dirty="0"/>
          </a:p>
          <a:p>
            <a:pPr marL="0" lvl="0" indent="0" algn="l" rtl="0">
              <a:lnSpc>
                <a:spcPct val="80000"/>
              </a:lnSpc>
              <a:spcBef>
                <a:spcPts val="0"/>
              </a:spcBef>
              <a:spcAft>
                <a:spcPts val="0"/>
              </a:spcAft>
              <a:buSzPts val="2958"/>
              <a:buNone/>
            </a:pPr>
            <a:r>
              <a:rPr lang="en-US" sz="2800" b="1" dirty="0">
                <a:solidFill>
                  <a:srgbClr val="117DB3"/>
                </a:solidFill>
              </a:rPr>
              <a:t>Since engineers are problem solvers, let’s tackle a problem!</a:t>
            </a:r>
          </a:p>
          <a:p>
            <a:pPr marL="0" lvl="0" indent="0" algn="l" rtl="0">
              <a:lnSpc>
                <a:spcPct val="80000"/>
              </a:lnSpc>
              <a:spcBef>
                <a:spcPts val="0"/>
              </a:spcBef>
              <a:spcAft>
                <a:spcPts val="0"/>
              </a:spcAft>
              <a:buSzPts val="2958"/>
              <a:buNone/>
            </a:pPr>
            <a:endParaRPr lang="en-US" sz="2800" b="1" dirty="0">
              <a:solidFill>
                <a:srgbClr val="117DB3"/>
              </a:solidFill>
            </a:endParaRPr>
          </a:p>
          <a:p>
            <a:pPr marL="0" lvl="0" indent="0" algn="l" rtl="0">
              <a:lnSpc>
                <a:spcPct val="80000"/>
              </a:lnSpc>
              <a:spcBef>
                <a:spcPts val="0"/>
              </a:spcBef>
              <a:spcAft>
                <a:spcPts val="0"/>
              </a:spcAft>
              <a:buSzPts val="2958"/>
              <a:buNone/>
            </a:pPr>
            <a:endParaRPr lang="en-US" sz="2040" b="1" dirty="0"/>
          </a:p>
          <a:p>
            <a:pPr lvl="0" indent="-457200" algn="l" rtl="0">
              <a:lnSpc>
                <a:spcPct val="80000"/>
              </a:lnSpc>
              <a:spcBef>
                <a:spcPts val="1008"/>
              </a:spcBef>
              <a:spcAft>
                <a:spcPts val="0"/>
              </a:spcAft>
              <a:buSzPts val="2958"/>
              <a:buAutoNum type="alphaUcPeriod"/>
            </a:pPr>
            <a:r>
              <a:rPr lang="en-US" sz="2040" b="1" dirty="0"/>
              <a:t>Here’s the situation. Listen carefully and you might want to jot down details.</a:t>
            </a:r>
          </a:p>
          <a:p>
            <a:pPr marL="0" lvl="0" indent="0" algn="l" rtl="0">
              <a:lnSpc>
                <a:spcPct val="80000"/>
              </a:lnSpc>
              <a:spcBef>
                <a:spcPts val="1008"/>
              </a:spcBef>
              <a:spcAft>
                <a:spcPts val="0"/>
              </a:spcAft>
              <a:buSzPts val="2958"/>
              <a:buNone/>
            </a:pPr>
            <a:endParaRPr lang="en-US" sz="2040" b="1" dirty="0"/>
          </a:p>
          <a:p>
            <a:pPr marL="0" lvl="0" indent="0" algn="l" rtl="0">
              <a:lnSpc>
                <a:spcPct val="80000"/>
              </a:lnSpc>
              <a:spcBef>
                <a:spcPts val="1008"/>
              </a:spcBef>
              <a:spcAft>
                <a:spcPts val="0"/>
              </a:spcAft>
              <a:buSzPts val="2958"/>
              <a:buNone/>
            </a:pPr>
            <a:r>
              <a:rPr lang="en-US" sz="2800" b="1" dirty="0">
                <a:solidFill>
                  <a:srgbClr val="117DB3"/>
                </a:solidFill>
              </a:rPr>
              <a:t>B. </a:t>
            </a:r>
            <a:r>
              <a:rPr lang="en-US" sz="2040" b="1" dirty="0"/>
              <a:t>1. What problem are we trying to solve? Make a problem statement. Why is this an important problem to solve? What would happen if we do nothing?</a:t>
            </a:r>
          </a:p>
          <a:p>
            <a:pPr marL="457200" lvl="1" indent="0">
              <a:lnSpc>
                <a:spcPct val="80000"/>
              </a:lnSpc>
              <a:spcBef>
                <a:spcPts val="1008"/>
              </a:spcBef>
              <a:buSzPts val="2958"/>
              <a:buNone/>
            </a:pPr>
            <a:r>
              <a:rPr lang="en-US" b="1" dirty="0"/>
              <a:t>2. What do we need to think about in order to solve this problem?</a:t>
            </a:r>
          </a:p>
          <a:p>
            <a:pPr marL="457200" lvl="1" indent="0">
              <a:lnSpc>
                <a:spcPct val="80000"/>
              </a:lnSpc>
              <a:spcBef>
                <a:spcPts val="1008"/>
              </a:spcBef>
              <a:buSzPts val="2958"/>
              <a:buNone/>
            </a:pPr>
            <a:r>
              <a:rPr lang="en-US" b="1" dirty="0"/>
              <a:t>3. What might get in the way of making your ideas happen?</a:t>
            </a:r>
          </a:p>
          <a:p>
            <a:pPr marL="0" lvl="0" indent="0" algn="l" rtl="0">
              <a:lnSpc>
                <a:spcPct val="80000"/>
              </a:lnSpc>
              <a:spcBef>
                <a:spcPts val="1008"/>
              </a:spcBef>
              <a:spcAft>
                <a:spcPts val="0"/>
              </a:spcAft>
              <a:buSzPts val="2958"/>
              <a:buNone/>
            </a:pPr>
            <a:r>
              <a:rPr lang="en-US" sz="2800" b="1" dirty="0">
                <a:solidFill>
                  <a:srgbClr val="117DB3"/>
                </a:solidFill>
              </a:rPr>
              <a:t>C.  </a:t>
            </a:r>
            <a:r>
              <a:rPr lang="en-US" sz="2040" b="1" dirty="0"/>
              <a:t>What did we learn?</a:t>
            </a:r>
            <a:endParaRPr dirty="0"/>
          </a:p>
          <a:p>
            <a:pPr marL="742950" lvl="1" indent="-285750" algn="l" rtl="0">
              <a:lnSpc>
                <a:spcPct val="80000"/>
              </a:lnSpc>
              <a:spcBef>
                <a:spcPts val="991"/>
              </a:spcBef>
              <a:spcAft>
                <a:spcPts val="0"/>
              </a:spcAft>
              <a:buSzPts val="2833"/>
              <a:buChar char="•"/>
            </a:pPr>
            <a:r>
              <a:rPr lang="en-US" sz="1954" b="1" dirty="0"/>
              <a:t>Each situation presents a problem to solve.</a:t>
            </a:r>
            <a:endParaRPr dirty="0"/>
          </a:p>
          <a:p>
            <a:pPr marL="742950" lvl="1" indent="-285750" algn="l" rtl="0">
              <a:lnSpc>
                <a:spcPct val="80000"/>
              </a:lnSpc>
              <a:spcBef>
                <a:spcPts val="991"/>
              </a:spcBef>
              <a:spcAft>
                <a:spcPts val="0"/>
              </a:spcAft>
              <a:buSzPts val="2833"/>
              <a:buChar char="•"/>
            </a:pPr>
            <a:r>
              <a:rPr lang="en-US" sz="1954" b="1" dirty="0"/>
              <a:t>A team works together to share ideas and skills to solve the problem.</a:t>
            </a:r>
            <a:endParaRPr dirty="0"/>
          </a:p>
          <a:p>
            <a:pPr marL="742950" lvl="1" indent="-285750" algn="l" rtl="0">
              <a:lnSpc>
                <a:spcPct val="80000"/>
              </a:lnSpc>
              <a:spcBef>
                <a:spcPts val="991"/>
              </a:spcBef>
              <a:spcAft>
                <a:spcPts val="0"/>
              </a:spcAft>
              <a:buSzPts val="2833"/>
              <a:buChar char="•"/>
            </a:pPr>
            <a:r>
              <a:rPr lang="en-US" sz="1954" b="1" dirty="0"/>
              <a:t>The best solution is innovative, safe, and improves life</a:t>
            </a:r>
            <a:r>
              <a:rPr lang="en-US" sz="1275" b="1" i="1" dirty="0">
                <a:solidFill>
                  <a:srgbClr val="C00000"/>
                </a:solidFill>
              </a:rPr>
              <a:t>.</a:t>
            </a:r>
          </a:p>
          <a:p>
            <a:pPr marL="285750" lvl="0" indent="-97917" algn="l" rtl="0">
              <a:lnSpc>
                <a:spcPct val="80000"/>
              </a:lnSpc>
              <a:spcBef>
                <a:spcPts val="1008"/>
              </a:spcBef>
              <a:spcAft>
                <a:spcPts val="0"/>
              </a:spcAft>
              <a:buSzPts val="2958"/>
              <a:buNone/>
            </a:pPr>
            <a:endParaRPr sz="2040" dirty="0"/>
          </a:p>
          <a:p>
            <a:pPr marL="285750" lvl="0" indent="-97917" algn="l" rtl="0">
              <a:lnSpc>
                <a:spcPct val="80000"/>
              </a:lnSpc>
              <a:spcBef>
                <a:spcPts val="1008"/>
              </a:spcBef>
              <a:spcAft>
                <a:spcPts val="0"/>
              </a:spcAft>
              <a:buSzPts val="2958"/>
              <a:buNone/>
            </a:pPr>
            <a:endParaRPr sz="2040" dirty="0"/>
          </a:p>
        </p:txBody>
      </p:sp>
    </p:spTree>
    <p:extLst>
      <p:ext uri="{BB962C8B-B14F-4D97-AF65-F5344CB8AC3E}">
        <p14:creationId xmlns:p14="http://schemas.microsoft.com/office/powerpoint/2010/main" val="298755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7">
                                            <p:txEl>
                                              <p:pRg st="6" end="6"/>
                                            </p:txEl>
                                          </p:spTgt>
                                        </p:tgtEl>
                                        <p:attrNameLst>
                                          <p:attrName>style.visibility</p:attrName>
                                        </p:attrNameLst>
                                      </p:cBhvr>
                                      <p:to>
                                        <p:strVal val="visible"/>
                                      </p:to>
                                    </p:set>
                                    <p:animEffect transition="in" filter="fade">
                                      <p:cBhvr>
                                        <p:cTn id="7" dur="500"/>
                                        <p:tgtEl>
                                          <p:spTgt spid="357">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7">
                                            <p:txEl>
                                              <p:pRg st="7" end="7"/>
                                            </p:txEl>
                                          </p:spTgt>
                                        </p:tgtEl>
                                        <p:attrNameLst>
                                          <p:attrName>style.visibility</p:attrName>
                                        </p:attrNameLst>
                                      </p:cBhvr>
                                      <p:to>
                                        <p:strVal val="visible"/>
                                      </p:to>
                                    </p:set>
                                    <p:animEffect transition="in" filter="fade">
                                      <p:cBhvr>
                                        <p:cTn id="10" dur="500"/>
                                        <p:tgtEl>
                                          <p:spTgt spid="357">
                                            <p:txEl>
                                              <p:pRg st="7" end="7"/>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57">
                                            <p:txEl>
                                              <p:pRg st="8" end="8"/>
                                            </p:txEl>
                                          </p:spTgt>
                                        </p:tgtEl>
                                        <p:attrNameLst>
                                          <p:attrName>style.visibility</p:attrName>
                                        </p:attrNameLst>
                                      </p:cBhvr>
                                      <p:to>
                                        <p:strVal val="visible"/>
                                      </p:to>
                                    </p:set>
                                    <p:animEffect transition="in" filter="fade">
                                      <p:cBhvr>
                                        <p:cTn id="13" dur="500"/>
                                        <p:tgtEl>
                                          <p:spTgt spid="357">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57">
                                            <p:txEl>
                                              <p:pRg st="9" end="9"/>
                                            </p:txEl>
                                          </p:spTgt>
                                        </p:tgtEl>
                                        <p:attrNameLst>
                                          <p:attrName>style.visibility</p:attrName>
                                        </p:attrNameLst>
                                      </p:cBhvr>
                                      <p:to>
                                        <p:strVal val="visible"/>
                                      </p:to>
                                    </p:set>
                                    <p:animEffect transition="in" filter="fade">
                                      <p:cBhvr>
                                        <p:cTn id="18" dur="500"/>
                                        <p:tgtEl>
                                          <p:spTgt spid="357">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57">
                                            <p:txEl>
                                              <p:pRg st="10" end="10"/>
                                            </p:txEl>
                                          </p:spTgt>
                                        </p:tgtEl>
                                        <p:attrNameLst>
                                          <p:attrName>style.visibility</p:attrName>
                                        </p:attrNameLst>
                                      </p:cBhvr>
                                      <p:to>
                                        <p:strVal val="visible"/>
                                      </p:to>
                                    </p:set>
                                    <p:animEffect transition="in" filter="fade">
                                      <p:cBhvr>
                                        <p:cTn id="21" dur="500"/>
                                        <p:tgtEl>
                                          <p:spTgt spid="357">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57">
                                            <p:txEl>
                                              <p:pRg st="11" end="11"/>
                                            </p:txEl>
                                          </p:spTgt>
                                        </p:tgtEl>
                                        <p:attrNameLst>
                                          <p:attrName>style.visibility</p:attrName>
                                        </p:attrNameLst>
                                      </p:cBhvr>
                                      <p:to>
                                        <p:strVal val="visible"/>
                                      </p:to>
                                    </p:set>
                                    <p:animEffect transition="in" filter="fade">
                                      <p:cBhvr>
                                        <p:cTn id="24" dur="500"/>
                                        <p:tgtEl>
                                          <p:spTgt spid="357">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57">
                                            <p:txEl>
                                              <p:pRg st="12" end="12"/>
                                            </p:txEl>
                                          </p:spTgt>
                                        </p:tgtEl>
                                        <p:attrNameLst>
                                          <p:attrName>style.visibility</p:attrName>
                                        </p:attrNameLst>
                                      </p:cBhvr>
                                      <p:to>
                                        <p:strVal val="visible"/>
                                      </p:to>
                                    </p:set>
                                    <p:animEffect transition="in" filter="fade">
                                      <p:cBhvr>
                                        <p:cTn id="27" dur="500"/>
                                        <p:tgtEl>
                                          <p:spTgt spid="35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0"/>
          <p:cNvSpPr txBox="1">
            <a:spLocks noGrp="1"/>
          </p:cNvSpPr>
          <p:nvPr>
            <p:ph type="title"/>
          </p:nvPr>
        </p:nvSpPr>
        <p:spPr>
          <a:xfrm>
            <a:off x="1484311" y="685800"/>
            <a:ext cx="10473227" cy="138153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r>
              <a:rPr lang="en-US" sz="4800" b="1" dirty="0">
                <a:solidFill>
                  <a:srgbClr val="1186C3"/>
                </a:solidFill>
                <a:latin typeface="Comic Sans MS" panose="030F0702030302020204" pitchFamily="66" charset="0"/>
              </a:rPr>
              <a:t>7. Let’s recap today’s visit!</a:t>
            </a:r>
            <a:br>
              <a:rPr lang="en-US" sz="4800" b="1" dirty="0">
                <a:solidFill>
                  <a:srgbClr val="1186C3"/>
                </a:solidFill>
                <a:latin typeface="Comic Sans MS" panose="030F0702030302020204" pitchFamily="66" charset="0"/>
              </a:rPr>
            </a:br>
            <a:br>
              <a:rPr lang="en-US" sz="4800" b="1" dirty="0">
                <a:solidFill>
                  <a:srgbClr val="1186C3"/>
                </a:solidFill>
                <a:latin typeface="Comic Sans MS" panose="030F0702030302020204" pitchFamily="66" charset="0"/>
              </a:rPr>
            </a:br>
            <a:br>
              <a:rPr lang="en-US" sz="3600" b="1" dirty="0">
                <a:solidFill>
                  <a:srgbClr val="1186C3"/>
                </a:solidFill>
              </a:rPr>
            </a:br>
            <a:br>
              <a:rPr lang="en-US" sz="3600" b="1" dirty="0">
                <a:solidFill>
                  <a:srgbClr val="1186C3"/>
                </a:solidFill>
              </a:rPr>
            </a:br>
            <a:endParaRPr sz="3600" b="1" dirty="0">
              <a:solidFill>
                <a:srgbClr val="1186C3"/>
              </a:solidFill>
            </a:endParaRPr>
          </a:p>
        </p:txBody>
      </p:sp>
      <p:sp>
        <p:nvSpPr>
          <p:cNvPr id="357" name="Google Shape;357;p50"/>
          <p:cNvSpPr txBox="1">
            <a:spLocks noGrp="1"/>
          </p:cNvSpPr>
          <p:nvPr>
            <p:ph type="body" idx="1"/>
          </p:nvPr>
        </p:nvSpPr>
        <p:spPr>
          <a:xfrm>
            <a:off x="1408110" y="1723293"/>
            <a:ext cx="10018713" cy="4134677"/>
          </a:xfrm>
          <a:prstGeom prst="rect">
            <a:avLst/>
          </a:prstGeom>
          <a:noFill/>
          <a:ln>
            <a:noFill/>
          </a:ln>
        </p:spPr>
        <p:txBody>
          <a:bodyPr spcFirstLastPara="1" wrap="square" lIns="91425" tIns="45700" rIns="91425" bIns="45700" anchor="ctr" anchorCtr="0">
            <a:noAutofit/>
          </a:bodyPr>
          <a:lstStyle/>
          <a:p>
            <a:pPr marL="285750" indent="-97917">
              <a:lnSpc>
                <a:spcPct val="80000"/>
              </a:lnSpc>
              <a:spcBef>
                <a:spcPts val="1008"/>
              </a:spcBef>
              <a:buSzPts val="2958"/>
              <a:buNone/>
            </a:pPr>
            <a:r>
              <a:rPr lang="en-US" sz="2040" b="1" i="1" dirty="0">
                <a:solidFill>
                  <a:schemeClr val="accent6">
                    <a:lumMod val="75000"/>
                  </a:schemeClr>
                </a:solidFill>
              </a:rPr>
              <a:t>*</a:t>
            </a:r>
            <a:r>
              <a:rPr lang="en-US" sz="2000" u="sng" dirty="0">
                <a:solidFill>
                  <a:schemeClr val="hlink"/>
                </a:solidFill>
                <a:hlinkClick r:id="rId3">
                  <a:extLst>
                    <a:ext uri="{A12FA001-AC4F-418D-AE19-62706E023703}">
                      <ahyp:hlinkClr xmlns:ahyp="http://schemas.microsoft.com/office/drawing/2018/hyperlinkcolor" val="tx"/>
                    </a:ext>
                  </a:extLst>
                </a:hlinkClick>
              </a:rPr>
              <a:t>https://link.edgepilot.com/s/28342ba0/PHkGhH91WUuGjj5fIr63Kw?u=https://www.youtube.com/watch?v=nMwG1wnESDA</a:t>
            </a:r>
            <a:r>
              <a:rPr lang="en-US" sz="2000" u="sng" dirty="0">
                <a:solidFill>
                  <a:schemeClr val="hlink"/>
                </a:solidFill>
              </a:rPr>
              <a:t> </a:t>
            </a:r>
          </a:p>
          <a:p>
            <a:pPr marL="285750" lvl="0" indent="-97917" algn="l" rtl="0">
              <a:lnSpc>
                <a:spcPct val="80000"/>
              </a:lnSpc>
              <a:spcBef>
                <a:spcPts val="1008"/>
              </a:spcBef>
              <a:spcAft>
                <a:spcPts val="0"/>
              </a:spcAft>
              <a:buSzPts val="2958"/>
              <a:buNone/>
            </a:pPr>
            <a:endParaRPr sz="2040" b="1" i="1" dirty="0">
              <a:solidFill>
                <a:schemeClr val="accent6">
                  <a:lumMod val="75000"/>
                </a:schemeClr>
              </a:solidFill>
            </a:endParaRPr>
          </a:p>
        </p:txBody>
      </p:sp>
    </p:spTree>
    <p:extLst>
      <p:ext uri="{BB962C8B-B14F-4D97-AF65-F5344CB8AC3E}">
        <p14:creationId xmlns:p14="http://schemas.microsoft.com/office/powerpoint/2010/main" val="714172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a:spLocks noGrp="1"/>
          </p:cNvSpPr>
          <p:nvPr>
            <p:ph type="title"/>
          </p:nvPr>
        </p:nvSpPr>
        <p:spPr>
          <a:xfrm>
            <a:off x="1484311" y="140441"/>
            <a:ext cx="10018713" cy="5486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r>
              <a:rPr lang="en-US" sz="4800" b="1" dirty="0">
                <a:solidFill>
                  <a:srgbClr val="1186C3"/>
                </a:solidFill>
                <a:latin typeface="Comic Sans MS" panose="030F0702030302020204" pitchFamily="66" charset="0"/>
              </a:rPr>
              <a:t>8. Look Around</a:t>
            </a:r>
            <a:endParaRPr sz="5400" dirty="0">
              <a:latin typeface="Comic Sans MS" panose="030F0702030302020204" pitchFamily="66" charset="0"/>
            </a:endParaRPr>
          </a:p>
        </p:txBody>
      </p:sp>
      <p:sp>
        <p:nvSpPr>
          <p:cNvPr id="369" name="Google Shape;369;p52"/>
          <p:cNvSpPr txBox="1">
            <a:spLocks noGrp="1"/>
          </p:cNvSpPr>
          <p:nvPr>
            <p:ph type="body" idx="1"/>
          </p:nvPr>
        </p:nvSpPr>
        <p:spPr>
          <a:xfrm>
            <a:off x="1484310" y="193190"/>
            <a:ext cx="10018713" cy="500932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3480"/>
              <a:buNone/>
            </a:pPr>
            <a:r>
              <a:rPr lang="en-US" b="1" dirty="0"/>
              <a:t>Take a look at the neighborhood around you, the roads, the buildings, the parks, the water, the bridges, the shopping centers . . . a civil engineer and a land surveyor work to create all these things. </a:t>
            </a:r>
          </a:p>
          <a:p>
            <a:pPr marL="0" lvl="0" indent="0" algn="l" rtl="0">
              <a:spcBef>
                <a:spcPts val="0"/>
              </a:spcBef>
              <a:spcAft>
                <a:spcPts val="0"/>
              </a:spcAft>
              <a:buSzPts val="3480"/>
              <a:buNone/>
            </a:pPr>
            <a:endParaRPr b="1" dirty="0">
              <a:solidFill>
                <a:srgbClr val="1186C3"/>
              </a:solidFill>
            </a:endParaRPr>
          </a:p>
          <a:p>
            <a:pPr marL="0" lvl="0" indent="0" algn="l" rtl="0">
              <a:spcBef>
                <a:spcPts val="1080"/>
              </a:spcBef>
              <a:spcAft>
                <a:spcPts val="0"/>
              </a:spcAft>
              <a:buSzPts val="3480"/>
              <a:buNone/>
            </a:pPr>
            <a:endParaRPr b="1" dirty="0">
              <a:solidFill>
                <a:srgbClr val="1186C3"/>
              </a:solidFill>
            </a:endParaRPr>
          </a:p>
          <a:p>
            <a:pPr marL="0" lvl="0" indent="0" algn="l" rtl="0">
              <a:spcBef>
                <a:spcPts val="1080"/>
              </a:spcBef>
              <a:spcAft>
                <a:spcPts val="0"/>
              </a:spcAft>
              <a:buSzPts val="3480"/>
              <a:buNone/>
            </a:pPr>
            <a:endParaRPr b="1" dirty="0">
              <a:solidFill>
                <a:srgbClr val="1186C3"/>
              </a:solidFill>
            </a:endParaRPr>
          </a:p>
          <a:p>
            <a:pPr marL="0" lvl="0" indent="0" algn="l" rtl="0">
              <a:spcBef>
                <a:spcPts val="1080"/>
              </a:spcBef>
              <a:spcAft>
                <a:spcPts val="0"/>
              </a:spcAft>
              <a:buSzPts val="3480"/>
              <a:buNone/>
            </a:pPr>
            <a:endParaRPr b="1" dirty="0">
              <a:solidFill>
                <a:srgbClr val="1186C3"/>
              </a:solidFill>
            </a:endParaRPr>
          </a:p>
          <a:p>
            <a:pPr marL="285750" lvl="0" indent="-64770" algn="l" rtl="0">
              <a:spcBef>
                <a:spcPts val="1080"/>
              </a:spcBef>
              <a:spcAft>
                <a:spcPts val="0"/>
              </a:spcAft>
              <a:buSzPts val="3480"/>
              <a:buNone/>
            </a:pPr>
            <a:endParaRPr dirty="0"/>
          </a:p>
        </p:txBody>
      </p:sp>
      <p:pic>
        <p:nvPicPr>
          <p:cNvPr id="371" name="Google Shape;371;p52"/>
          <p:cNvPicPr preferRelativeResize="0"/>
          <p:nvPr/>
        </p:nvPicPr>
        <p:blipFill>
          <a:blip r:embed="rId3" cstate="screen">
            <a:extLst>
              <a:ext uri="{28A0092B-C50C-407E-A947-70E740481C1C}">
                <a14:useLocalDpi xmlns:a14="http://schemas.microsoft.com/office/drawing/2010/main"/>
              </a:ext>
            </a:extLst>
          </a:blip>
          <a:srcRect/>
          <a:stretch/>
        </p:blipFill>
        <p:spPr>
          <a:xfrm>
            <a:off x="4258542" y="2129769"/>
            <a:ext cx="3538952" cy="2598460"/>
          </a:xfrm>
          <a:prstGeom prst="rect">
            <a:avLst/>
          </a:prstGeom>
          <a:noFill/>
          <a:ln>
            <a:noFill/>
          </a:ln>
        </p:spPr>
      </p:pic>
      <p:pic>
        <p:nvPicPr>
          <p:cNvPr id="7" name="Google Shape;371;p52">
            <a:extLst>
              <a:ext uri="{FF2B5EF4-FFF2-40B4-BE49-F238E27FC236}">
                <a16:creationId xmlns:a16="http://schemas.microsoft.com/office/drawing/2014/main" id="{8AFD20A5-17EB-4844-A95D-31E50C052DCA}"/>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166150" y="2176152"/>
            <a:ext cx="3538952" cy="2505694"/>
          </a:xfrm>
          <a:prstGeom prst="rect">
            <a:avLst/>
          </a:prstGeom>
          <a:noFill/>
          <a:ln>
            <a:noFill/>
          </a:ln>
        </p:spPr>
      </p:pic>
      <p:pic>
        <p:nvPicPr>
          <p:cNvPr id="8" name="Google Shape;191;p27">
            <a:extLst>
              <a:ext uri="{FF2B5EF4-FFF2-40B4-BE49-F238E27FC236}">
                <a16:creationId xmlns:a16="http://schemas.microsoft.com/office/drawing/2014/main" id="{050BDBF1-DC38-4EDC-8D9E-7177C1147F34}"/>
              </a:ext>
            </a:extLst>
          </p:cNvPr>
          <p:cNvPicPr preferRelativeResize="0">
            <a:picLocks/>
          </p:cNvPicPr>
          <p:nvPr/>
        </p:nvPicPr>
        <p:blipFill rotWithShape="1">
          <a:blip r:embed="rId5" cstate="screen">
            <a:alphaModFix/>
            <a:extLst>
              <a:ext uri="{28A0092B-C50C-407E-A947-70E740481C1C}">
                <a14:useLocalDpi xmlns:a14="http://schemas.microsoft.com/office/drawing/2010/main"/>
              </a:ext>
            </a:extLst>
          </a:blip>
          <a:srcRect/>
          <a:stretch/>
        </p:blipFill>
        <p:spPr>
          <a:xfrm>
            <a:off x="8350934" y="2129770"/>
            <a:ext cx="3841066" cy="2598460"/>
          </a:xfrm>
          <a:prstGeom prst="rect">
            <a:avLst/>
          </a:prstGeom>
          <a:noFill/>
          <a:ln>
            <a:noFill/>
          </a:ln>
        </p:spPr>
      </p:pic>
      <p:pic>
        <p:nvPicPr>
          <p:cNvPr id="9" name="Google Shape;194;p27">
            <a:extLst>
              <a:ext uri="{FF2B5EF4-FFF2-40B4-BE49-F238E27FC236}">
                <a16:creationId xmlns:a16="http://schemas.microsoft.com/office/drawing/2014/main" id="{72EB8901-E858-4090-97A0-13D5E2ECEDA8}"/>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18914" y="4352306"/>
            <a:ext cx="3538952" cy="2505694"/>
          </a:xfrm>
          <a:prstGeom prst="rect">
            <a:avLst/>
          </a:prstGeom>
          <a:noFill/>
          <a:ln>
            <a:noFill/>
          </a:ln>
        </p:spPr>
      </p:pic>
      <p:pic>
        <p:nvPicPr>
          <p:cNvPr id="10" name="Google Shape;195;p27">
            <a:extLst>
              <a:ext uri="{FF2B5EF4-FFF2-40B4-BE49-F238E27FC236}">
                <a16:creationId xmlns:a16="http://schemas.microsoft.com/office/drawing/2014/main" id="{5D9F69FA-ABCB-43D9-9D85-D1CC9850582B}"/>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493666" y="4352306"/>
            <a:ext cx="2970968" cy="25056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5474-8BE1-4AAE-9D21-650AA8A6928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554C3BC-FD42-42D9-8CBC-A3E6D3661B2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BFF8B378-6E75-49A8-A184-66F200A7496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2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4447-020F-4AB5-A2A1-D88866EE498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9D19BC-1471-4285-9FCE-A8B88C47DB04}"/>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C809D1C-DAF4-4C61-ACD9-51C5A16BFD18}"/>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087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16E9-E456-481D-A4AF-26AA7586FCD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09EE80B-BA51-4363-85B7-B432A92E11F0}"/>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0C13AF68-A513-4D91-9DBC-B2FC4F64A58B}"/>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40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0EB84-CD9C-4024-BD51-B31FAEBAEB3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CA4FF50-5AB4-4577-AD68-892B39B45E5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BDB5D32-A68A-467D-86A7-C0EAF0D6A6CF}"/>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10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058608-EC70-4B6A-AEB6-2F6166022EC9}"/>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1"/>
            <a:ext cx="6626994" cy="4417996"/>
          </a:xfrm>
          <a:prstGeom prst="rect">
            <a:avLst/>
          </a:prstGeom>
        </p:spPr>
      </p:pic>
      <p:pic>
        <p:nvPicPr>
          <p:cNvPr id="8" name="Picture 7">
            <a:extLst>
              <a:ext uri="{FF2B5EF4-FFF2-40B4-BE49-F238E27FC236}">
                <a16:creationId xmlns:a16="http://schemas.microsoft.com/office/drawing/2014/main" id="{CA82FFA5-A28D-4DC6-8D8C-E86326E9E27A}"/>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392132" y="2324987"/>
            <a:ext cx="6796201" cy="4533013"/>
          </a:xfrm>
          <a:prstGeom prst="rect">
            <a:avLst/>
          </a:prstGeom>
        </p:spPr>
      </p:pic>
    </p:spTree>
    <p:extLst>
      <p:ext uri="{BB962C8B-B14F-4D97-AF65-F5344CB8AC3E}">
        <p14:creationId xmlns:p14="http://schemas.microsoft.com/office/powerpoint/2010/main" val="143074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4189-4E60-474A-B1A5-CA41D5F0532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1FDED0A-5AE3-4045-AE43-EAFBE01A64A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3780A56B-5282-45C6-B219-69A7C74F0185}"/>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06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4820AA6-5A08-4142-8CB5-9DF8D4630FCF}"/>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l="1156" t="9005" b="9359"/>
          <a:stretch/>
        </p:blipFill>
        <p:spPr>
          <a:xfrm>
            <a:off x="0" y="0"/>
            <a:ext cx="12181045" cy="6869240"/>
          </a:xfrm>
          <a:prstGeom prst="rect">
            <a:avLst/>
          </a:prstGeom>
          <a:noFill/>
          <a:ln>
            <a:noFill/>
          </a:ln>
        </p:spPr>
      </p:pic>
    </p:spTree>
    <p:extLst>
      <p:ext uri="{BB962C8B-B14F-4D97-AF65-F5344CB8AC3E}">
        <p14:creationId xmlns:p14="http://schemas.microsoft.com/office/powerpoint/2010/main" val="366134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B1C4-B65C-4E7C-B65D-BFACEF26A3D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CB06080-6F22-4A54-AD60-69C30AE80F8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4A41DD75-C888-4BCE-8197-A090010472CD}"/>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400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D027-C4A9-4472-BBFC-34A204971BF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6101067-EA7F-4BA1-89ED-7DA429353AE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F8B2650-6376-4014-908A-F21A578E1A9E}"/>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141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0E22-65A4-4EFB-AE79-6AF400E2F8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6419556-7117-47C7-A634-2001F52F1F29}"/>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2C8BAC5-7F90-4563-8B9B-388DD3CEA031}"/>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9EEBFC-E0E4-464F-9460-66AC70DC9C0E}"/>
              </a:ext>
            </a:extLst>
          </p:cNvPr>
          <p:cNvSpPr txBox="1"/>
          <p:nvPr/>
        </p:nvSpPr>
        <p:spPr>
          <a:xfrm>
            <a:off x="1524000" y="6858000"/>
            <a:ext cx="9144000" cy="230832"/>
          </a:xfrm>
          <a:prstGeom prst="rect">
            <a:avLst/>
          </a:prstGeom>
          <a:noFill/>
        </p:spPr>
        <p:txBody>
          <a:bodyPr wrap="square" rtlCol="0">
            <a:spAutoFit/>
          </a:bodyPr>
          <a:lstStyle/>
          <a:p>
            <a:endParaRPr lang="en-US" sz="900" dirty="0"/>
          </a:p>
        </p:txBody>
      </p:sp>
    </p:spTree>
    <p:extLst>
      <p:ext uri="{BB962C8B-B14F-4D97-AF65-F5344CB8AC3E}">
        <p14:creationId xmlns:p14="http://schemas.microsoft.com/office/powerpoint/2010/main" val="308184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8CBC0D-9C18-4218-82CA-B9E0A85C0B08}"/>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052007" y="2253006"/>
            <a:ext cx="6139993" cy="4604994"/>
          </a:xfrm>
          <a:prstGeom prst="rect">
            <a:avLst/>
          </a:prstGeom>
        </p:spPr>
      </p:pic>
      <p:pic>
        <p:nvPicPr>
          <p:cNvPr id="7" name="Picture 6">
            <a:extLst>
              <a:ext uri="{FF2B5EF4-FFF2-40B4-BE49-F238E27FC236}">
                <a16:creationId xmlns:a16="http://schemas.microsoft.com/office/drawing/2014/main" id="{54E52671-CF61-46E0-8E80-629F3AE07868}"/>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0" y="0"/>
            <a:ext cx="6052007" cy="4539006"/>
          </a:xfrm>
          <a:prstGeom prst="rect">
            <a:avLst/>
          </a:prstGeom>
        </p:spPr>
      </p:pic>
      <p:sp>
        <p:nvSpPr>
          <p:cNvPr id="8" name="TextBox 7">
            <a:extLst>
              <a:ext uri="{FF2B5EF4-FFF2-40B4-BE49-F238E27FC236}">
                <a16:creationId xmlns:a16="http://schemas.microsoft.com/office/drawing/2014/main" id="{2DF2E658-C1AA-40D0-AEFB-81139079BA92}"/>
              </a:ext>
            </a:extLst>
          </p:cNvPr>
          <p:cNvSpPr txBox="1"/>
          <p:nvPr/>
        </p:nvSpPr>
        <p:spPr>
          <a:xfrm>
            <a:off x="1524000" y="6858000"/>
            <a:ext cx="9144000" cy="230832"/>
          </a:xfrm>
          <a:prstGeom prst="rect">
            <a:avLst/>
          </a:prstGeom>
          <a:noFill/>
        </p:spPr>
        <p:txBody>
          <a:bodyPr wrap="square" rtlCol="0">
            <a:spAutoFit/>
          </a:bodyPr>
          <a:lstStyle/>
          <a:p>
            <a:r>
              <a:rPr lang="en-US" sz="900">
                <a:hlinkClick r:id="rId6" tooltip="https://www.flickr.com/photos/wsuph003/4334107742/in/photolist-87P2XP-bQNJ6t-4JgLRE-cDtFAf-cDtEk1-bQ3kdx-nxuuCL-cDtEGC-7AZrey"/>
              </a:rPr>
              <a:t>This Photo</a:t>
            </a:r>
            <a:r>
              <a:rPr lang="en-US" sz="900"/>
              <a:t> by Unknown Author is licensed under </a:t>
            </a:r>
            <a:r>
              <a:rPr lang="en-US" sz="900">
                <a:hlinkClick r:id="rId7" tooltip="https://creativecommons.org/licenses/by/3.0/"/>
              </a:rPr>
              <a:t>CC BY</a:t>
            </a:r>
            <a:endParaRPr lang="en-US" sz="900"/>
          </a:p>
        </p:txBody>
      </p:sp>
    </p:spTree>
    <p:extLst>
      <p:ext uri="{BB962C8B-B14F-4D97-AF65-F5344CB8AC3E}">
        <p14:creationId xmlns:p14="http://schemas.microsoft.com/office/powerpoint/2010/main" val="79113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idge with lights at night&#10;&#10;Description automatically generated with low confidence">
            <a:extLst>
              <a:ext uri="{FF2B5EF4-FFF2-40B4-BE49-F238E27FC236}">
                <a16:creationId xmlns:a16="http://schemas.microsoft.com/office/drawing/2014/main" id="{3C3654BC-5327-4C8B-9E12-13B4A0A718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6560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a:spLocks noGrp="1"/>
          </p:cNvSpPr>
          <p:nvPr>
            <p:ph type="title"/>
          </p:nvPr>
        </p:nvSpPr>
        <p:spPr>
          <a:xfrm>
            <a:off x="1484311" y="140441"/>
            <a:ext cx="10018713" cy="5486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r>
              <a:rPr lang="en-US" sz="4800" b="1" dirty="0">
                <a:solidFill>
                  <a:srgbClr val="1186C3"/>
                </a:solidFill>
                <a:latin typeface="Comic Sans MS" panose="030F0702030302020204" pitchFamily="66" charset="0"/>
              </a:rPr>
              <a:t>9. What about you?</a:t>
            </a:r>
            <a:endParaRPr sz="5400" dirty="0">
              <a:latin typeface="Comic Sans MS" panose="030F0702030302020204" pitchFamily="66" charset="0"/>
            </a:endParaRPr>
          </a:p>
        </p:txBody>
      </p:sp>
      <p:sp>
        <p:nvSpPr>
          <p:cNvPr id="369" name="Google Shape;369;p52"/>
          <p:cNvSpPr txBox="1">
            <a:spLocks noGrp="1"/>
          </p:cNvSpPr>
          <p:nvPr>
            <p:ph type="body" idx="1"/>
          </p:nvPr>
        </p:nvSpPr>
        <p:spPr>
          <a:xfrm>
            <a:off x="1812637" y="1147997"/>
            <a:ext cx="10018713" cy="2293647"/>
          </a:xfrm>
          <a:prstGeom prst="rect">
            <a:avLst/>
          </a:prstGeom>
          <a:noFill/>
          <a:ln>
            <a:noFill/>
          </a:ln>
        </p:spPr>
        <p:txBody>
          <a:bodyPr spcFirstLastPara="1" wrap="square" lIns="91425" tIns="45700" rIns="91425" bIns="45700" anchor="ctr" anchorCtr="0">
            <a:noAutofit/>
          </a:bodyPr>
          <a:lstStyle/>
          <a:p>
            <a:pPr marL="0" lvl="0" indent="0" algn="l" rtl="0">
              <a:spcBef>
                <a:spcPts val="1080"/>
              </a:spcBef>
              <a:spcAft>
                <a:spcPts val="0"/>
              </a:spcAft>
              <a:buSzPts val="3480"/>
              <a:buNone/>
            </a:pPr>
            <a:r>
              <a:rPr lang="en-US" b="1" dirty="0"/>
              <a:t>As you think about the work you want to do, just remember as an engineer, </a:t>
            </a:r>
            <a:r>
              <a:rPr lang="en-US" sz="2800" b="1" dirty="0">
                <a:solidFill>
                  <a:srgbClr val="1186C3"/>
                </a:solidFill>
              </a:rPr>
              <a:t>YOU can make this!</a:t>
            </a:r>
            <a:r>
              <a:rPr lang="en-US" sz="2800" b="1" i="1" dirty="0">
                <a:solidFill>
                  <a:schemeClr val="accent6">
                    <a:lumMod val="75000"/>
                  </a:schemeClr>
                </a:solidFill>
                <a:latin typeface="Calibri" panose="020F0502020204030204" pitchFamily="34" charset="0"/>
                <a:cs typeface="Calibri" panose="020F0502020204030204" pitchFamily="34" charset="0"/>
              </a:rPr>
              <a:t> </a:t>
            </a:r>
            <a:endParaRPr sz="2800" b="1" dirty="0"/>
          </a:p>
          <a:p>
            <a:pPr marL="0" lvl="0" indent="0" algn="l" rtl="0">
              <a:spcBef>
                <a:spcPts val="1080"/>
              </a:spcBef>
              <a:spcAft>
                <a:spcPts val="0"/>
              </a:spcAft>
              <a:buSzPts val="3480"/>
              <a:buNone/>
            </a:pPr>
            <a:endParaRPr b="1" dirty="0">
              <a:solidFill>
                <a:srgbClr val="1186C3"/>
              </a:solidFill>
            </a:endParaRPr>
          </a:p>
          <a:p>
            <a:pPr marL="0" lvl="0" indent="0" algn="l" rtl="0">
              <a:spcBef>
                <a:spcPts val="1080"/>
              </a:spcBef>
              <a:spcAft>
                <a:spcPts val="0"/>
              </a:spcAft>
              <a:buSzPts val="3480"/>
              <a:buNone/>
            </a:pPr>
            <a:endParaRPr b="1" dirty="0">
              <a:solidFill>
                <a:srgbClr val="1186C3"/>
              </a:solidFill>
            </a:endParaRPr>
          </a:p>
          <a:p>
            <a:pPr marL="285750" lvl="0" indent="-64770" algn="l" rtl="0">
              <a:spcBef>
                <a:spcPts val="1080"/>
              </a:spcBef>
              <a:spcAft>
                <a:spcPts val="0"/>
              </a:spcAft>
              <a:buSzPts val="3480"/>
              <a:buNone/>
            </a:pPr>
            <a:endParaRPr dirty="0"/>
          </a:p>
        </p:txBody>
      </p:sp>
      <p:pic>
        <p:nvPicPr>
          <p:cNvPr id="7" name="Google Shape;371;p52">
            <a:extLst>
              <a:ext uri="{FF2B5EF4-FFF2-40B4-BE49-F238E27FC236}">
                <a16:creationId xmlns:a16="http://schemas.microsoft.com/office/drawing/2014/main" id="{FD4912A8-30EC-49A5-A0BA-F8DC9B7D1FA7}"/>
              </a:ext>
            </a:extLst>
          </p:cNvPr>
          <p:cNvPicPr preferRelativeResize="0"/>
          <p:nvPr/>
        </p:nvPicPr>
        <p:blipFill>
          <a:blip r:embed="rId3" cstate="screen">
            <a:extLst>
              <a:ext uri="{28A0092B-C50C-407E-A947-70E740481C1C}">
                <a14:useLocalDpi xmlns:a14="http://schemas.microsoft.com/office/drawing/2010/main"/>
              </a:ext>
            </a:extLst>
          </a:blip>
          <a:srcRect/>
          <a:stretch/>
        </p:blipFill>
        <p:spPr>
          <a:xfrm>
            <a:off x="8079704" y="2299075"/>
            <a:ext cx="3256915" cy="2438431"/>
          </a:xfrm>
          <a:prstGeom prst="rect">
            <a:avLst/>
          </a:prstGeom>
          <a:noFill/>
          <a:ln>
            <a:noFill/>
          </a:ln>
        </p:spPr>
      </p:pic>
      <p:pic>
        <p:nvPicPr>
          <p:cNvPr id="8" name="Google Shape;371;p52">
            <a:extLst>
              <a:ext uri="{FF2B5EF4-FFF2-40B4-BE49-F238E27FC236}">
                <a16:creationId xmlns:a16="http://schemas.microsoft.com/office/drawing/2014/main" id="{78ECFD09-5A63-4174-9D98-30EA70F7F8F4}"/>
              </a:ext>
            </a:extLst>
          </p:cNvPr>
          <p:cNvPicPr preferRelativeResize="0"/>
          <p:nvPr/>
        </p:nvPicPr>
        <p:blipFill>
          <a:blip r:embed="rId4" cstate="screen">
            <a:extLst>
              <a:ext uri="{28A0092B-C50C-407E-A947-70E740481C1C}">
                <a14:useLocalDpi xmlns:a14="http://schemas.microsoft.com/office/drawing/2010/main"/>
              </a:ext>
            </a:extLst>
          </a:blip>
          <a:srcRect/>
          <a:stretch/>
        </p:blipFill>
        <p:spPr>
          <a:xfrm>
            <a:off x="968565" y="2279030"/>
            <a:ext cx="3256915" cy="2442686"/>
          </a:xfrm>
          <a:prstGeom prst="rect">
            <a:avLst/>
          </a:prstGeom>
          <a:noFill/>
          <a:ln>
            <a:noFill/>
          </a:ln>
        </p:spPr>
      </p:pic>
      <p:pic>
        <p:nvPicPr>
          <p:cNvPr id="11" name="Google Shape;371;p52">
            <a:extLst>
              <a:ext uri="{FF2B5EF4-FFF2-40B4-BE49-F238E27FC236}">
                <a16:creationId xmlns:a16="http://schemas.microsoft.com/office/drawing/2014/main" id="{02D36243-F111-44EE-A03E-BFEA1C870E40}"/>
              </a:ext>
            </a:extLst>
          </p:cNvPr>
          <p:cNvPicPr preferRelativeResize="0"/>
          <p:nvPr/>
        </p:nvPicPr>
        <p:blipFill>
          <a:blip r:embed="rId5" cstate="screen">
            <a:extLst>
              <a:ext uri="{28A0092B-C50C-407E-A947-70E740481C1C}">
                <a14:useLocalDpi xmlns:a14="http://schemas.microsoft.com/office/drawing/2010/main"/>
              </a:ext>
            </a:extLst>
          </a:blip>
          <a:srcRect/>
          <a:stretch/>
        </p:blipFill>
        <p:spPr>
          <a:xfrm>
            <a:off x="4524135" y="2294820"/>
            <a:ext cx="3256914" cy="2442686"/>
          </a:xfrm>
          <a:prstGeom prst="rect">
            <a:avLst/>
          </a:prstGeom>
          <a:noFill/>
          <a:ln>
            <a:noFill/>
          </a:ln>
        </p:spPr>
      </p:pic>
      <p:pic>
        <p:nvPicPr>
          <p:cNvPr id="12" name="Google Shape;371;p52">
            <a:extLst>
              <a:ext uri="{FF2B5EF4-FFF2-40B4-BE49-F238E27FC236}">
                <a16:creationId xmlns:a16="http://schemas.microsoft.com/office/drawing/2014/main" id="{229F3C6C-38F3-4E22-86F7-CE94F15B2BF3}"/>
              </a:ext>
            </a:extLst>
          </p:cNvPr>
          <p:cNvPicPr preferRelativeResize="0"/>
          <p:nvPr/>
        </p:nvPicPr>
        <p:blipFill>
          <a:blip r:embed="rId6" cstate="screen">
            <a:extLst>
              <a:ext uri="{28A0092B-C50C-407E-A947-70E740481C1C}">
                <a14:useLocalDpi xmlns:a14="http://schemas.microsoft.com/office/drawing/2010/main"/>
              </a:ext>
            </a:extLst>
          </a:blip>
          <a:srcRect/>
          <a:stretch/>
        </p:blipFill>
        <p:spPr>
          <a:xfrm>
            <a:off x="2746351" y="4543395"/>
            <a:ext cx="3256914" cy="2174163"/>
          </a:xfrm>
          <a:prstGeom prst="rect">
            <a:avLst/>
          </a:prstGeom>
          <a:noFill/>
          <a:ln>
            <a:noFill/>
          </a:ln>
        </p:spPr>
      </p:pic>
      <p:pic>
        <p:nvPicPr>
          <p:cNvPr id="13" name="Google Shape;371;p52">
            <a:extLst>
              <a:ext uri="{FF2B5EF4-FFF2-40B4-BE49-F238E27FC236}">
                <a16:creationId xmlns:a16="http://schemas.microsoft.com/office/drawing/2014/main" id="{D37B6A07-9A2B-4293-892B-91AD6CB3BDD6}"/>
              </a:ext>
            </a:extLst>
          </p:cNvPr>
          <p:cNvPicPr preferRelativeResize="0"/>
          <p:nvPr/>
        </p:nvPicPr>
        <p:blipFill>
          <a:blip r:embed="rId7" cstate="screen">
            <a:extLst>
              <a:ext uri="{28A0092B-C50C-407E-A947-70E740481C1C}">
                <a14:useLocalDpi xmlns:a14="http://schemas.microsoft.com/office/drawing/2010/main"/>
              </a:ext>
            </a:extLst>
          </a:blip>
          <a:srcRect/>
          <a:stretch/>
        </p:blipFill>
        <p:spPr>
          <a:xfrm rot="16200000">
            <a:off x="9847987" y="4457113"/>
            <a:ext cx="2895768" cy="1625120"/>
          </a:xfrm>
          <a:prstGeom prst="rect">
            <a:avLst/>
          </a:prstGeom>
          <a:noFill/>
          <a:ln>
            <a:noFill/>
          </a:ln>
        </p:spPr>
      </p:pic>
      <p:pic>
        <p:nvPicPr>
          <p:cNvPr id="14" name="Google Shape;371;p52">
            <a:extLst>
              <a:ext uri="{FF2B5EF4-FFF2-40B4-BE49-F238E27FC236}">
                <a16:creationId xmlns:a16="http://schemas.microsoft.com/office/drawing/2014/main" id="{7EF76202-E294-41B6-8446-6D861E2B8555}"/>
              </a:ext>
            </a:extLst>
          </p:cNvPr>
          <p:cNvPicPr preferRelativeResize="0"/>
          <p:nvPr/>
        </p:nvPicPr>
        <p:blipFill>
          <a:blip r:embed="rId8" cstate="screen">
            <a:extLst>
              <a:ext uri="{28A0092B-C50C-407E-A947-70E740481C1C}">
                <a14:useLocalDpi xmlns:a14="http://schemas.microsoft.com/office/drawing/2010/main"/>
              </a:ext>
            </a:extLst>
          </a:blip>
          <a:srcRect/>
          <a:stretch/>
        </p:blipFill>
        <p:spPr>
          <a:xfrm rot="5400000">
            <a:off x="6932880" y="4715757"/>
            <a:ext cx="2293647" cy="1948923"/>
          </a:xfrm>
          <a:prstGeom prst="rect">
            <a:avLst/>
          </a:prstGeom>
          <a:noFill/>
          <a:ln>
            <a:noFill/>
          </a:ln>
        </p:spPr>
      </p:pic>
      <p:pic>
        <p:nvPicPr>
          <p:cNvPr id="3074" name="Picture 2">
            <a:extLst>
              <a:ext uri="{FF2B5EF4-FFF2-40B4-BE49-F238E27FC236}">
                <a16:creationId xmlns:a16="http://schemas.microsoft.com/office/drawing/2014/main" id="{0F3905CA-95B8-459A-890B-7AE53FF922F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2314" y="3821790"/>
            <a:ext cx="1630323" cy="289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50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9555B-C628-45AF-BE33-8EF8A8F53351}"/>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148186" y="9380"/>
            <a:ext cx="8043813" cy="6858000"/>
          </a:xfrm>
          <a:prstGeom prst="rect">
            <a:avLst/>
          </a:prstGeom>
        </p:spPr>
      </p:pic>
      <p:pic>
        <p:nvPicPr>
          <p:cNvPr id="5" name="Picture 4">
            <a:extLst>
              <a:ext uri="{FF2B5EF4-FFF2-40B4-BE49-F238E27FC236}">
                <a16:creationId xmlns:a16="http://schemas.microsoft.com/office/drawing/2014/main" id="{A457FB0E-7681-423D-ADBB-9C4B871E648F}"/>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 y="0"/>
            <a:ext cx="5844618" cy="6848620"/>
          </a:xfrm>
          <a:prstGeom prst="rect">
            <a:avLst/>
          </a:prstGeom>
        </p:spPr>
      </p:pic>
    </p:spTree>
    <p:extLst>
      <p:ext uri="{BB962C8B-B14F-4D97-AF65-F5344CB8AC3E}">
        <p14:creationId xmlns:p14="http://schemas.microsoft.com/office/powerpoint/2010/main" val="1657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9090-45E5-43A2-ABE8-9506443F3FA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D6C538-1687-4808-8D17-2AB466BE7B47}"/>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1E9FFAB-2735-4575-8761-ABFB1CCDBEDD}"/>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3DD57DD-A7BC-411D-9457-32078D13B5D9}"/>
              </a:ext>
            </a:extLst>
          </p:cNvPr>
          <p:cNvSpPr txBox="1"/>
          <p:nvPr/>
        </p:nvSpPr>
        <p:spPr>
          <a:xfrm>
            <a:off x="1219200" y="6681787"/>
            <a:ext cx="9753600" cy="230832"/>
          </a:xfrm>
          <a:prstGeom prst="rect">
            <a:avLst/>
          </a:prstGeom>
          <a:noFill/>
        </p:spPr>
        <p:txBody>
          <a:bodyPr wrap="square" rtlCol="0">
            <a:spAutoFit/>
          </a:bodyPr>
          <a:lstStyle/>
          <a:p>
            <a:r>
              <a:rPr lang="en-US" sz="900">
                <a:hlinkClick r:id="rId3" tooltip="https://www.flickr.com/photos/usacehq/6141150633"/>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88292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71B9D3-67F2-468E-8398-069323E27DDC}"/>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65862"/>
          </a:xfrm>
          <a:prstGeom prst="rect">
            <a:avLst/>
          </a:prstGeom>
        </p:spPr>
      </p:pic>
    </p:spTree>
    <p:extLst>
      <p:ext uri="{BB962C8B-B14F-4D97-AF65-F5344CB8AC3E}">
        <p14:creationId xmlns:p14="http://schemas.microsoft.com/office/powerpoint/2010/main" val="4043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B778-A54A-4F76-A433-B9657A9A83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77BB3A-6295-4899-9AF0-20E7994D33A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29B4FF1-0564-41E1-906D-AEB5A43E4E9D}"/>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D08ED69-3686-48E2-9BD8-69062AE12CAF}"/>
              </a:ext>
            </a:extLst>
          </p:cNvPr>
          <p:cNvSpPr txBox="1"/>
          <p:nvPr/>
        </p:nvSpPr>
        <p:spPr>
          <a:xfrm>
            <a:off x="1219200" y="6681787"/>
            <a:ext cx="9753600" cy="230832"/>
          </a:xfrm>
          <a:prstGeom prst="rect">
            <a:avLst/>
          </a:prstGeom>
          <a:noFill/>
        </p:spPr>
        <p:txBody>
          <a:bodyPr wrap="square" rtlCol="0">
            <a:spAutoFit/>
          </a:bodyPr>
          <a:lstStyle/>
          <a:p>
            <a:r>
              <a:rPr lang="en-US" sz="900">
                <a:hlinkClick r:id="rId3" tooltip="https://www.flickr.com/photos/us-mission/4860331689"/>
              </a:rPr>
              <a:t>This Photo</a:t>
            </a:r>
            <a:r>
              <a:rPr lang="en-US" sz="900"/>
              <a:t> by Unknown Author is licensed under </a:t>
            </a:r>
            <a:r>
              <a:rPr lang="en-US" sz="900">
                <a:hlinkClick r:id="rId4" tooltip="https://creativecommons.org/licenses/by-nd/3.0/"/>
              </a:rPr>
              <a:t>CC BY-ND</a:t>
            </a:r>
            <a:endParaRPr lang="en-US" sz="900"/>
          </a:p>
        </p:txBody>
      </p:sp>
    </p:spTree>
    <p:extLst>
      <p:ext uri="{BB962C8B-B14F-4D97-AF65-F5344CB8AC3E}">
        <p14:creationId xmlns:p14="http://schemas.microsoft.com/office/powerpoint/2010/main" val="329275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6" name="Google Shape;216;p30"/>
          <p:cNvPicPr preferRelativeResize="0"/>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2"/>
          <p:cNvSpPr txBox="1">
            <a:spLocks noGrp="1"/>
          </p:cNvSpPr>
          <p:nvPr>
            <p:ph type="title"/>
          </p:nvPr>
        </p:nvSpPr>
        <p:spPr>
          <a:xfrm>
            <a:off x="1531812" y="599325"/>
            <a:ext cx="10018713" cy="54867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3600"/>
              <a:buFont typeface="Corbel"/>
              <a:buNone/>
            </a:pPr>
            <a:r>
              <a:rPr lang="en-US" sz="4800" b="1" dirty="0">
                <a:solidFill>
                  <a:srgbClr val="1186C3"/>
                </a:solidFill>
                <a:latin typeface="Comic Sans MS" panose="030F0702030302020204" pitchFamily="66" charset="0"/>
              </a:rPr>
              <a:t>10. You can make a difference!</a:t>
            </a:r>
            <a:br>
              <a:rPr lang="en-US" sz="4800" b="1" dirty="0">
                <a:solidFill>
                  <a:srgbClr val="1186C3"/>
                </a:solidFill>
                <a:latin typeface="Comic Sans MS" panose="030F0702030302020204" pitchFamily="66" charset="0"/>
              </a:rPr>
            </a:br>
            <a:r>
              <a:rPr lang="en-US" sz="4800" b="1" dirty="0">
                <a:solidFill>
                  <a:srgbClr val="1186C3"/>
                </a:solidFill>
                <a:latin typeface="Comic Sans MS" panose="030F0702030302020204" pitchFamily="66" charset="0"/>
              </a:rPr>
              <a:t>Our world needs YOU!</a:t>
            </a:r>
            <a:endParaRPr sz="5400" dirty="0">
              <a:latin typeface="Comic Sans MS" panose="030F0702030302020204" pitchFamily="66" charset="0"/>
            </a:endParaRPr>
          </a:p>
        </p:txBody>
      </p:sp>
      <p:sp>
        <p:nvSpPr>
          <p:cNvPr id="369" name="Google Shape;369;p52"/>
          <p:cNvSpPr txBox="1">
            <a:spLocks noGrp="1"/>
          </p:cNvSpPr>
          <p:nvPr>
            <p:ph type="body" idx="1"/>
          </p:nvPr>
        </p:nvSpPr>
        <p:spPr>
          <a:xfrm>
            <a:off x="1812637" y="1147997"/>
            <a:ext cx="10018713" cy="2293647"/>
          </a:xfrm>
          <a:prstGeom prst="rect">
            <a:avLst/>
          </a:prstGeom>
          <a:noFill/>
          <a:ln>
            <a:noFill/>
          </a:ln>
        </p:spPr>
        <p:txBody>
          <a:bodyPr spcFirstLastPara="1" wrap="square" lIns="91425" tIns="45700" rIns="91425" bIns="45700" anchor="ctr" anchorCtr="0">
            <a:noAutofit/>
          </a:bodyPr>
          <a:lstStyle/>
          <a:p>
            <a:pPr marL="0" lvl="0" indent="0" algn="l" rtl="0">
              <a:spcBef>
                <a:spcPts val="1080"/>
              </a:spcBef>
              <a:spcAft>
                <a:spcPts val="0"/>
              </a:spcAft>
              <a:buSzPts val="3480"/>
              <a:buNone/>
            </a:pPr>
            <a:endParaRPr b="1" dirty="0">
              <a:solidFill>
                <a:srgbClr val="1186C3"/>
              </a:solidFill>
            </a:endParaRPr>
          </a:p>
          <a:p>
            <a:pPr marL="0" lvl="0" indent="0" algn="l" rtl="0">
              <a:spcBef>
                <a:spcPts val="1080"/>
              </a:spcBef>
              <a:spcAft>
                <a:spcPts val="0"/>
              </a:spcAft>
              <a:buSzPts val="3480"/>
              <a:buNone/>
            </a:pPr>
            <a:endParaRPr b="1" dirty="0">
              <a:solidFill>
                <a:srgbClr val="1186C3"/>
              </a:solidFill>
            </a:endParaRPr>
          </a:p>
          <a:p>
            <a:pPr marL="285750" lvl="0" indent="-64770" algn="l" rtl="0">
              <a:spcBef>
                <a:spcPts val="1080"/>
              </a:spcBef>
              <a:spcAft>
                <a:spcPts val="0"/>
              </a:spcAft>
              <a:buSzPts val="3480"/>
              <a:buNone/>
            </a:pPr>
            <a:endParaRPr dirty="0"/>
          </a:p>
        </p:txBody>
      </p:sp>
      <p:pic>
        <p:nvPicPr>
          <p:cNvPr id="5" name="Picture 4">
            <a:extLst>
              <a:ext uri="{FF2B5EF4-FFF2-40B4-BE49-F238E27FC236}">
                <a16:creationId xmlns:a16="http://schemas.microsoft.com/office/drawing/2014/main" id="{1172A854-4044-45C4-90F9-EED2D0D5F663}"/>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2078182"/>
            <a:ext cx="12192000" cy="4779818"/>
          </a:xfrm>
          <a:prstGeom prst="rect">
            <a:avLst/>
          </a:prstGeom>
        </p:spPr>
      </p:pic>
    </p:spTree>
    <p:extLst>
      <p:ext uri="{BB962C8B-B14F-4D97-AF65-F5344CB8AC3E}">
        <p14:creationId xmlns:p14="http://schemas.microsoft.com/office/powerpoint/2010/main" val="92620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4101C416-0AC3-4FA4-89E5-00AE795CD12E}"/>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096000" y="3429000"/>
            <a:ext cx="6096000" cy="3429000"/>
          </a:xfrm>
          <a:prstGeom prst="rect">
            <a:avLst/>
          </a:prstGeom>
          <a:noFill/>
          <a:ln>
            <a:noFill/>
          </a:ln>
        </p:spPr>
      </p:pic>
      <p:pic>
        <p:nvPicPr>
          <p:cNvPr id="10" name="Content Placeholder 14">
            <a:extLst>
              <a:ext uri="{FF2B5EF4-FFF2-40B4-BE49-F238E27FC236}">
                <a16:creationId xmlns:a16="http://schemas.microsoft.com/office/drawing/2014/main" id="{3C5900EF-0BE0-4C3B-AE6F-6D0E35ACFD26}"/>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28762" y="1"/>
            <a:ext cx="6081617" cy="3428997"/>
          </a:xfrm>
          <a:prstGeom prst="rect">
            <a:avLst/>
          </a:prstGeom>
          <a:noFill/>
          <a:ln>
            <a:noFill/>
          </a:ln>
        </p:spPr>
      </p:pic>
      <p:pic>
        <p:nvPicPr>
          <p:cNvPr id="12" name="Content Placeholder 4">
            <a:extLst>
              <a:ext uri="{FF2B5EF4-FFF2-40B4-BE49-F238E27FC236}">
                <a16:creationId xmlns:a16="http://schemas.microsoft.com/office/drawing/2014/main" id="{CC7A888D-2F65-4855-A7C6-A24BE2244C9E}"/>
              </a:ext>
            </a:extLst>
          </p:cNvPr>
          <p:cNvPicPr>
            <a:picLocks noChangeAspect="1"/>
          </p:cNvPicPr>
          <p:nvPr/>
        </p:nvPicPr>
        <p:blipFill rotWithShape="1">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r="-237"/>
          <a:stretch/>
        </p:blipFill>
        <p:spPr>
          <a:xfrm>
            <a:off x="0" y="3428999"/>
            <a:ext cx="6110379" cy="3429000"/>
          </a:xfrm>
          <a:prstGeom prst="rect">
            <a:avLst/>
          </a:prstGeom>
          <a:noFill/>
          <a:ln>
            <a:noFill/>
          </a:ln>
        </p:spPr>
      </p:pic>
      <p:pic>
        <p:nvPicPr>
          <p:cNvPr id="14" name="Content Placeholder 9">
            <a:extLst>
              <a:ext uri="{FF2B5EF4-FFF2-40B4-BE49-F238E27FC236}">
                <a16:creationId xmlns:a16="http://schemas.microsoft.com/office/drawing/2014/main" id="{76A47CE2-D7A0-4AFB-8936-7AB864971FC7}"/>
              </a:ext>
            </a:extLst>
          </p:cNvPr>
          <p:cNvPicPr>
            <a:picLocks noChangeAspect="1"/>
          </p:cNvPicPr>
          <p:nvPr/>
        </p:nvPicPr>
        <p:blipFill rotWithShape="1">
          <a:blip r:embed="rId9" cstate="screen">
            <a:extLst>
              <a:ext uri="{28A0092B-C50C-407E-A947-70E740481C1C}">
                <a14:useLocalDpi xmlns:a14="http://schemas.microsoft.com/office/drawing/2010/main"/>
              </a:ext>
              <a:ext uri="{837473B0-CC2E-450A-ABE3-18F120FF3D39}">
                <a1611:picAttrSrcUrl xmlns:a1611="http://schemas.microsoft.com/office/drawing/2016/11/main" r:id="rId10"/>
              </a:ext>
            </a:extLst>
          </a:blip>
          <a:srcRect/>
          <a:stretch/>
        </p:blipFill>
        <p:spPr>
          <a:xfrm>
            <a:off x="6124756" y="0"/>
            <a:ext cx="6052867" cy="3428999"/>
          </a:xfrm>
          <a:prstGeom prst="rect">
            <a:avLst/>
          </a:prstGeom>
          <a:noFill/>
          <a:ln>
            <a:noFill/>
          </a:ln>
        </p:spPr>
      </p:pic>
    </p:spTree>
    <p:extLst>
      <p:ext uri="{BB962C8B-B14F-4D97-AF65-F5344CB8AC3E}">
        <p14:creationId xmlns:p14="http://schemas.microsoft.com/office/powerpoint/2010/main" val="9360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DFCEC-0AD7-4805-8B10-94F9495DC2C3}"/>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 y="-1"/>
            <a:ext cx="6520189" cy="4883085"/>
          </a:xfrm>
          <a:prstGeom prst="rect">
            <a:avLst/>
          </a:prstGeom>
        </p:spPr>
      </p:pic>
      <p:pic>
        <p:nvPicPr>
          <p:cNvPr id="7" name="Picture 6">
            <a:extLst>
              <a:ext uri="{FF2B5EF4-FFF2-40B4-BE49-F238E27FC236}">
                <a16:creationId xmlns:a16="http://schemas.microsoft.com/office/drawing/2014/main" id="{B6604C38-F321-4CCA-84DC-D671E0D8A0D5}"/>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835978" y="2620652"/>
            <a:ext cx="6356022" cy="4237348"/>
          </a:xfrm>
          <a:prstGeom prst="rect">
            <a:avLst/>
          </a:prstGeom>
        </p:spPr>
      </p:pic>
    </p:spTree>
    <p:extLst>
      <p:ext uri="{BB962C8B-B14F-4D97-AF65-F5344CB8AC3E}">
        <p14:creationId xmlns:p14="http://schemas.microsoft.com/office/powerpoint/2010/main" val="31320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D0A4680B-72A0-4479-B2D0-4CF30AC2B80A}"/>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5262639" y="0"/>
            <a:ext cx="6929362" cy="3906982"/>
          </a:xfrm>
          <a:prstGeom prst="rect">
            <a:avLst/>
          </a:prstGeom>
          <a:noFill/>
          <a:ln>
            <a:noFill/>
          </a:ln>
        </p:spPr>
      </p:pic>
      <p:pic>
        <p:nvPicPr>
          <p:cNvPr id="15" name="Content Placeholder 4">
            <a:extLst>
              <a:ext uri="{FF2B5EF4-FFF2-40B4-BE49-F238E27FC236}">
                <a16:creationId xmlns:a16="http://schemas.microsoft.com/office/drawing/2014/main" id="{A1708DD7-B594-430E-98C0-BC1FEEE5A6DE}"/>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14379" y="1840676"/>
            <a:ext cx="6264070" cy="5017324"/>
          </a:xfrm>
          <a:prstGeom prst="rect">
            <a:avLst/>
          </a:prstGeom>
          <a:noFill/>
          <a:ln>
            <a:noFill/>
          </a:ln>
        </p:spPr>
      </p:pic>
    </p:spTree>
    <p:extLst>
      <p:ext uri="{BB962C8B-B14F-4D97-AF65-F5344CB8AC3E}">
        <p14:creationId xmlns:p14="http://schemas.microsoft.com/office/powerpoint/2010/main" val="44211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2DA901A-A102-4669-A9AE-069216DF7485}"/>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299361" y="2274125"/>
            <a:ext cx="6892639" cy="4583875"/>
          </a:xfrm>
          <a:prstGeom prst="rect">
            <a:avLst/>
          </a:prstGeom>
          <a:noFill/>
          <a:ln>
            <a:noFill/>
          </a:ln>
        </p:spPr>
      </p:pic>
      <p:pic>
        <p:nvPicPr>
          <p:cNvPr id="7" name="Content Placeholder 4">
            <a:extLst>
              <a:ext uri="{FF2B5EF4-FFF2-40B4-BE49-F238E27FC236}">
                <a16:creationId xmlns:a16="http://schemas.microsoft.com/office/drawing/2014/main" id="{936AE138-A5ED-441B-8939-D929CB5ABBDC}"/>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0" y="0"/>
            <a:ext cx="6524090" cy="4583875"/>
          </a:xfrm>
          <a:prstGeom prst="rect">
            <a:avLst/>
          </a:prstGeom>
          <a:noFill/>
          <a:ln>
            <a:noFill/>
          </a:ln>
        </p:spPr>
      </p:pic>
    </p:spTree>
    <p:extLst>
      <p:ext uri="{BB962C8B-B14F-4D97-AF65-F5344CB8AC3E}">
        <p14:creationId xmlns:p14="http://schemas.microsoft.com/office/powerpoint/2010/main" val="179962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AB5E78-0366-49B3-9127-DC20A3380639}"/>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r="2710"/>
          <a:stretch/>
        </p:blipFill>
        <p:spPr>
          <a:xfrm>
            <a:off x="-1" y="0"/>
            <a:ext cx="12192001" cy="6858000"/>
          </a:xfrm>
          <a:prstGeom prst="rect">
            <a:avLst/>
          </a:prstGeom>
          <a:noFill/>
          <a:ln>
            <a:noFill/>
          </a:ln>
        </p:spPr>
      </p:pic>
    </p:spTree>
    <p:extLst>
      <p:ext uri="{BB962C8B-B14F-4D97-AF65-F5344CB8AC3E}">
        <p14:creationId xmlns:p14="http://schemas.microsoft.com/office/powerpoint/2010/main" val="413130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C1E902A-9F9C-4333-A0BC-5C7BCC42B9E8}"/>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 y="0"/>
            <a:ext cx="12192000" cy="6892966"/>
          </a:xfrm>
          <a:prstGeom prst="rect">
            <a:avLst/>
          </a:prstGeom>
          <a:noFill/>
          <a:ln>
            <a:noFill/>
          </a:ln>
        </p:spPr>
      </p:pic>
    </p:spTree>
    <p:extLst>
      <p:ext uri="{BB962C8B-B14F-4D97-AF65-F5344CB8AC3E}">
        <p14:creationId xmlns:p14="http://schemas.microsoft.com/office/powerpoint/2010/main" val="43024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4">
            <a:extLst>
              <a:ext uri="{FF2B5EF4-FFF2-40B4-BE49-F238E27FC236}">
                <a16:creationId xmlns:a16="http://schemas.microsoft.com/office/drawing/2014/main" id="{9555A000-5248-411A-82AB-0FCF3D168FB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0"/>
            <a:ext cx="12193377" cy="6858000"/>
          </a:xfrm>
          <a:prstGeom prst="rect">
            <a:avLst/>
          </a:prstGeom>
          <a:noFill/>
          <a:ln>
            <a:noFill/>
          </a:ln>
        </p:spPr>
      </p:pic>
    </p:spTree>
    <p:extLst>
      <p:ext uri="{BB962C8B-B14F-4D97-AF65-F5344CB8AC3E}">
        <p14:creationId xmlns:p14="http://schemas.microsoft.com/office/powerpoint/2010/main" val="76146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B1CF805C-C727-4C4B-BB73-35C53E60EA5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40846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3"/>
          <p:cNvSpPr txBox="1">
            <a:spLocks noGrp="1"/>
          </p:cNvSpPr>
          <p:nvPr>
            <p:ph type="title"/>
          </p:nvPr>
        </p:nvSpPr>
        <p:spPr>
          <a:xfrm>
            <a:off x="1484311" y="323558"/>
            <a:ext cx="10018713" cy="1392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186C3"/>
              </a:buClr>
              <a:buSzPts val="4000"/>
              <a:buFont typeface="Corbel"/>
              <a:buNone/>
            </a:pPr>
            <a:r>
              <a:rPr lang="en-US" sz="4800" b="1" dirty="0">
                <a:solidFill>
                  <a:srgbClr val="1186C3"/>
                </a:solidFill>
                <a:latin typeface="Comic Sans MS" panose="030F0702030302020204" pitchFamily="66" charset="0"/>
              </a:rPr>
              <a:t>Where is more information?</a:t>
            </a:r>
            <a:endParaRPr sz="4800" dirty="0">
              <a:latin typeface="Comic Sans MS" panose="030F0702030302020204" pitchFamily="66" charset="0"/>
            </a:endParaRPr>
          </a:p>
        </p:txBody>
      </p:sp>
      <p:sp>
        <p:nvSpPr>
          <p:cNvPr id="378" name="Google Shape;378;p53"/>
          <p:cNvSpPr txBox="1">
            <a:spLocks noGrp="1"/>
          </p:cNvSpPr>
          <p:nvPr>
            <p:ph type="body" idx="1"/>
          </p:nvPr>
        </p:nvSpPr>
        <p:spPr>
          <a:xfrm>
            <a:off x="1484310" y="2463799"/>
            <a:ext cx="10018713" cy="3733801"/>
          </a:xfrm>
          <a:prstGeom prst="rect">
            <a:avLst/>
          </a:prstGeom>
          <a:noFill/>
          <a:ln>
            <a:noFill/>
          </a:ln>
        </p:spPr>
        <p:txBody>
          <a:bodyPr spcFirstLastPara="1" wrap="square" lIns="91425" tIns="45700" rIns="91425" bIns="45700" anchor="ctr" anchorCtr="0">
            <a:noAutofit/>
          </a:bodyPr>
          <a:lstStyle/>
          <a:p>
            <a:r>
              <a:rPr lang="en-US" b="1" dirty="0">
                <a:solidFill>
                  <a:schemeClr val="tx1"/>
                </a:solidFill>
                <a:hlinkClick r:id="rId3">
                  <a:extLst>
                    <a:ext uri="{A12FA001-AC4F-418D-AE19-62706E023703}">
                      <ahyp:hlinkClr xmlns:ahyp="http://schemas.microsoft.com/office/drawing/2018/hyperlinkcolor" val="tx"/>
                    </a:ext>
                  </a:extLst>
                </a:hlinkClick>
              </a:rPr>
              <a:t>www.acecma.org</a:t>
            </a:r>
            <a:endParaRPr lang="en-US" b="1" dirty="0">
              <a:solidFill>
                <a:schemeClr val="tx1"/>
              </a:solidFill>
            </a:endParaRPr>
          </a:p>
          <a:p>
            <a:r>
              <a:rPr lang="en-US" b="1" dirty="0">
                <a:solidFill>
                  <a:schemeClr val="tx1"/>
                </a:solidFill>
                <a:hlinkClick r:id="rId4">
                  <a:extLst>
                    <a:ext uri="{A12FA001-AC4F-418D-AE19-62706E023703}">
                      <ahyp:hlinkClr xmlns:ahyp="http://schemas.microsoft.com/office/drawing/2018/hyperlinkcolor" val="tx"/>
                    </a:ext>
                  </a:extLst>
                </a:hlinkClick>
              </a:rPr>
              <a:t>www.acementor.org</a:t>
            </a:r>
            <a:endParaRPr lang="en-US" b="1" dirty="0">
              <a:solidFill>
                <a:schemeClr val="tx1"/>
              </a:solidFill>
            </a:endParaRPr>
          </a:p>
          <a:p>
            <a:r>
              <a:rPr lang="en-US" b="1" dirty="0">
                <a:solidFill>
                  <a:schemeClr val="tx1"/>
                </a:solidFill>
                <a:hlinkClick r:id="rId5">
                  <a:extLst>
                    <a:ext uri="{A12FA001-AC4F-418D-AE19-62706E023703}">
                      <ahyp:hlinkClr xmlns:ahyp="http://schemas.microsoft.com/office/drawing/2018/hyperlinkcolor" val="tx"/>
                    </a:ext>
                  </a:extLst>
                </a:hlinkClick>
              </a:rPr>
              <a:t>www.bsces.org</a:t>
            </a:r>
            <a:endParaRPr lang="en-US" b="1" dirty="0">
              <a:solidFill>
                <a:schemeClr val="tx1"/>
              </a:solidFill>
            </a:endParaRPr>
          </a:p>
          <a:p>
            <a:r>
              <a:rPr lang="en-US" b="1" dirty="0">
                <a:solidFill>
                  <a:schemeClr val="tx1"/>
                </a:solidFill>
                <a:hlinkClick r:id="rId6">
                  <a:extLst>
                    <a:ext uri="{A12FA001-AC4F-418D-AE19-62706E023703}">
                      <ahyp:hlinkClr xmlns:ahyp="http://schemas.microsoft.com/office/drawing/2018/hyperlinkcolor" val="tx"/>
                    </a:ext>
                  </a:extLst>
                </a:hlinkClick>
              </a:rPr>
              <a:t>www.discovere.org</a:t>
            </a:r>
            <a:endParaRPr lang="en-US" b="1" dirty="0">
              <a:solidFill>
                <a:schemeClr val="tx1"/>
              </a:solidFill>
            </a:endParaRPr>
          </a:p>
          <a:p>
            <a:r>
              <a:rPr lang="en-US" b="1" dirty="0">
                <a:solidFill>
                  <a:schemeClr val="tx1"/>
                </a:solidFill>
                <a:hlinkClick r:id="rId7">
                  <a:extLst>
                    <a:ext uri="{A12FA001-AC4F-418D-AE19-62706E023703}">
                      <ahyp:hlinkClr xmlns:ahyp="http://schemas.microsoft.com/office/drawing/2018/hyperlinkcolor" val="tx"/>
                    </a:ext>
                  </a:extLst>
                </a:hlinkClick>
              </a:rPr>
              <a:t>www.futurecity.org</a:t>
            </a:r>
            <a:endParaRPr lang="en-US" b="1" dirty="0">
              <a:solidFill>
                <a:schemeClr val="tx1"/>
              </a:solidFill>
            </a:endParaRPr>
          </a:p>
          <a:p>
            <a:r>
              <a:rPr lang="en-US" b="1" dirty="0">
                <a:solidFill>
                  <a:schemeClr val="tx1"/>
                </a:solidFill>
                <a:hlinkClick r:id="rId8">
                  <a:extLst>
                    <a:ext uri="{A12FA001-AC4F-418D-AE19-62706E023703}">
                      <ahyp:hlinkClr xmlns:ahyp="http://schemas.microsoft.com/office/drawing/2018/hyperlinkcolor" val="tx"/>
                    </a:ext>
                  </a:extLst>
                </a:hlinkClick>
              </a:rPr>
              <a:t>www.mass-stemhub.org</a:t>
            </a:r>
            <a:endParaRPr lang="en-US" b="1" dirty="0">
              <a:solidFill>
                <a:schemeClr val="tx1"/>
              </a:solidFill>
            </a:endParaRPr>
          </a:p>
          <a:p>
            <a:r>
              <a:rPr lang="en-US" b="1" dirty="0">
                <a:solidFill>
                  <a:schemeClr val="tx1"/>
                </a:solidFill>
                <a:hlinkClick r:id="rId9">
                  <a:extLst>
                    <a:ext uri="{A12FA001-AC4F-418D-AE19-62706E023703}">
                      <ahyp:hlinkClr xmlns:ahyp="http://schemas.microsoft.com/office/drawing/2018/hyperlinkcolor" val="tx"/>
                    </a:ext>
                  </a:extLst>
                </a:hlinkClick>
              </a:rPr>
              <a:t>www.nspe.org</a:t>
            </a:r>
            <a:endParaRPr lang="en-US" b="1" dirty="0">
              <a:solidFill>
                <a:schemeClr val="tx1"/>
              </a:solidFill>
            </a:endParaRPr>
          </a:p>
          <a:p>
            <a:r>
              <a:rPr lang="en-US" b="1" dirty="0">
                <a:solidFill>
                  <a:schemeClr val="tx1"/>
                </a:solidFill>
                <a:hlinkClick r:id="rId10">
                  <a:extLst>
                    <a:ext uri="{A12FA001-AC4F-418D-AE19-62706E023703}">
                      <ahyp:hlinkClr xmlns:ahyp="http://schemas.microsoft.com/office/drawing/2018/hyperlinkcolor" val="tx"/>
                    </a:ext>
                  </a:extLst>
                </a:hlinkClick>
              </a:rPr>
              <a:t>www.nsta.org</a:t>
            </a:r>
            <a:endParaRPr lang="en-US" b="1" dirty="0">
              <a:solidFill>
                <a:schemeClr val="tx1"/>
              </a:solidFill>
            </a:endParaRPr>
          </a:p>
          <a:p>
            <a:r>
              <a:rPr lang="en-US" b="1" dirty="0">
                <a:solidFill>
                  <a:schemeClr val="tx1"/>
                </a:solidFill>
                <a:hlinkClick r:id="rId11">
                  <a:extLst>
                    <a:ext uri="{A12FA001-AC4F-418D-AE19-62706E023703}">
                      <ahyp:hlinkClr xmlns:ahyp="http://schemas.microsoft.com/office/drawing/2018/hyperlinkcolor" val="tx"/>
                    </a:ext>
                  </a:extLst>
                </a:hlinkClick>
              </a:rPr>
              <a:t>www.same.org</a:t>
            </a:r>
            <a:r>
              <a:rPr lang="en-US" b="1" dirty="0">
                <a:solidFill>
                  <a:schemeClr val="tx1"/>
                </a:solidFill>
              </a:rPr>
              <a:t> </a:t>
            </a:r>
          </a:p>
          <a:p>
            <a:r>
              <a:rPr lang="en-US" b="1" dirty="0">
                <a:solidFill>
                  <a:schemeClr val="tx1"/>
                </a:solidFill>
                <a:hlinkClick r:id="rId12">
                  <a:extLst>
                    <a:ext uri="{A12FA001-AC4F-418D-AE19-62706E023703}">
                      <ahyp:hlinkClr xmlns:ahyp="http://schemas.microsoft.com/office/drawing/2018/hyperlinkcolor" val="tx"/>
                    </a:ext>
                  </a:extLst>
                </a:hlinkClick>
              </a:rPr>
              <a:t>www.wtsinternational.org</a:t>
            </a:r>
            <a:endParaRPr lang="en-US" b="1" dirty="0">
              <a:solidFill>
                <a:schemeClr val="tx1"/>
              </a:solidFill>
            </a:endParaRPr>
          </a:p>
          <a:p>
            <a:r>
              <a:rPr lang="en-US" b="1" dirty="0">
                <a:solidFill>
                  <a:schemeClr val="tx1"/>
                </a:solidFill>
                <a:hlinkClick r:id="rId13">
                  <a:extLst>
                    <a:ext uri="{A12FA001-AC4F-418D-AE19-62706E023703}">
                      <ahyp:hlinkClr xmlns:ahyp="http://schemas.microsoft.com/office/drawing/2018/hyperlinkcolor" val="tx"/>
                    </a:ext>
                  </a:extLst>
                </a:hlinkClick>
              </a:rPr>
              <a:t>swe.org</a:t>
            </a:r>
            <a:endParaRPr lang="en-US" b="1" dirty="0">
              <a:solidFill>
                <a:schemeClr val="tx1"/>
              </a:solidFill>
            </a:endParaRPr>
          </a:p>
          <a:p>
            <a:endParaRPr lang="en-US" b="1" dirty="0">
              <a:solidFill>
                <a:schemeClr val="tx1"/>
              </a:solidFill>
            </a:endParaRPr>
          </a:p>
          <a:p>
            <a:pPr marL="285750" lvl="0" indent="-64770" algn="l" rtl="0">
              <a:spcBef>
                <a:spcPts val="1080"/>
              </a:spcBef>
              <a:spcAft>
                <a:spcPts val="0"/>
              </a:spcAft>
              <a:buSzPts val="348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Google Shape;224;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C5FE-29A1-4717-90E8-361529F9279E}"/>
              </a:ext>
            </a:extLst>
          </p:cNvPr>
          <p:cNvSpPr>
            <a:spLocks noGrp="1"/>
          </p:cNvSpPr>
          <p:nvPr>
            <p:ph type="title"/>
          </p:nvPr>
        </p:nvSpPr>
        <p:spPr>
          <a:xfrm>
            <a:off x="1478876" y="248478"/>
            <a:ext cx="10018713" cy="1752599"/>
          </a:xfrm>
        </p:spPr>
        <p:txBody>
          <a:bodyPr/>
          <a:lstStyle/>
          <a:p>
            <a:r>
              <a:rPr lang="en-US" sz="8800" b="1" dirty="0"/>
              <a:t>Questions?</a:t>
            </a:r>
          </a:p>
        </p:txBody>
      </p:sp>
      <p:pic>
        <p:nvPicPr>
          <p:cNvPr id="1026" name="Picture 2" descr="Image credit: yanhongbin / 123RF Stock Photo">
            <a:extLst>
              <a:ext uri="{FF2B5EF4-FFF2-40B4-BE49-F238E27FC236}">
                <a16:creationId xmlns:a16="http://schemas.microsoft.com/office/drawing/2014/main" id="{381878C3-0703-49BA-84A6-F298C35600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8021" y="2199860"/>
            <a:ext cx="3860422" cy="386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71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78EF59ED-7741-476C-9A20-E2D2500B50B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t="4675" b="4415"/>
          <a:stretch/>
        </p:blipFill>
        <p:spPr>
          <a:xfrm>
            <a:off x="0" y="1"/>
            <a:ext cx="12192001" cy="6858000"/>
          </a:xfrm>
          <a:prstGeom prst="rect">
            <a:avLst/>
          </a:prstGeom>
          <a:noFill/>
          <a:ln>
            <a:noFill/>
          </a:ln>
        </p:spPr>
      </p:pic>
    </p:spTree>
    <p:extLst>
      <p:ext uri="{BB962C8B-B14F-4D97-AF65-F5344CB8AC3E}">
        <p14:creationId xmlns:p14="http://schemas.microsoft.com/office/powerpoint/2010/main" val="320600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6B476C-6691-4A50-9E98-F90DF6FCB5AD}"/>
              </a:ext>
            </a:extLst>
          </p:cNvPr>
          <p:cNvSpPr txBox="1"/>
          <p:nvPr/>
        </p:nvSpPr>
        <p:spPr>
          <a:xfrm>
            <a:off x="9656763" y="3075057"/>
            <a:ext cx="2356700" cy="707886"/>
          </a:xfrm>
          <a:prstGeom prst="rect">
            <a:avLst/>
          </a:prstGeom>
          <a:noFill/>
        </p:spPr>
        <p:txBody>
          <a:bodyPr wrap="square" rtlCol="0">
            <a:spAutoFit/>
          </a:bodyPr>
          <a:lstStyle/>
          <a:p>
            <a:pPr algn="ctr"/>
            <a:r>
              <a:rPr lang="en-US" sz="2000" dirty="0"/>
              <a:t>The Falkirk Wheel  </a:t>
            </a:r>
            <a:r>
              <a:rPr lang="en-US" sz="2000" dirty="0">
                <a:sym typeface="Wingdings" panose="05000000000000000000" pitchFamily="2" charset="2"/>
              </a:rPr>
              <a:t> </a:t>
            </a:r>
            <a:r>
              <a:rPr lang="en-US" sz="2000" dirty="0"/>
              <a:t>in Scotland</a:t>
            </a:r>
          </a:p>
        </p:txBody>
      </p:sp>
      <p:pic>
        <p:nvPicPr>
          <p:cNvPr id="1026" name="Picture 2" descr="Falkirk Wheel - Wikipedia">
            <a:extLst>
              <a:ext uri="{FF2B5EF4-FFF2-40B4-BE49-F238E27FC236}">
                <a16:creationId xmlns:a16="http://schemas.microsoft.com/office/drawing/2014/main" id="{71C0EF69-DA43-4E20-93CC-52A8C4E1510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6567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5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15374</TotalTime>
  <Words>2632</Words>
  <Application>Microsoft Office PowerPoint</Application>
  <PresentationFormat>Widescreen</PresentationFormat>
  <Paragraphs>205</Paragraphs>
  <Slides>70</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Overlock</vt:lpstr>
      <vt:lpstr>Comic Sans MS</vt:lpstr>
      <vt:lpstr>Arial</vt:lpstr>
      <vt:lpstr>Corbel</vt:lpstr>
      <vt:lpstr>Calibri</vt:lpstr>
      <vt:lpstr>Algerian</vt:lpstr>
      <vt:lpstr>Parallax</vt:lpstr>
      <vt:lpstr>YOU Can Make This!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Story . . .</vt:lpstr>
      <vt:lpstr>1. How do things get designed?</vt:lpstr>
      <vt:lpstr>2. Creating Our World!</vt:lpstr>
      <vt:lpstr>What kinds of problems  do engineers solve? </vt:lpstr>
      <vt:lpstr>3. Different Kinds of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How does the work happen?</vt:lpstr>
      <vt:lpstr> </vt:lpstr>
      <vt:lpstr>Step 2: Assemble Team! </vt:lpstr>
      <vt:lpstr>PowerPoint Presentation</vt:lpstr>
      <vt:lpstr>Step 4: Create Initial Model (computer or real life) </vt:lpstr>
      <vt:lpstr>Step 5: Find out what the neighbors, community, local businesses, &amp; local officials think of the plans. </vt:lpstr>
      <vt:lpstr>Step 6: Develop the design, using calculations, brainpower, consultation with team members, . . . to get the project or idea to different levels of completion. </vt:lpstr>
      <vt:lpstr>PowerPoint Presentation</vt:lpstr>
      <vt:lpstr>PowerPoint Presentation</vt:lpstr>
      <vt:lpstr>  Step 7: Complete the Project!</vt:lpstr>
      <vt:lpstr>5. Let’s take a look: What are you good at? </vt:lpstr>
      <vt:lpstr>6. Can you learn on-the-job?</vt:lpstr>
      <vt:lpstr>   7. Activity Time!    </vt:lpstr>
      <vt:lpstr>   </vt:lpstr>
      <vt:lpstr>   7. Let’s recap today’s visit!    </vt:lpstr>
      <vt:lpstr>8. Look Around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9. What about you?</vt:lpstr>
      <vt:lpstr>PowerPoint Presentation</vt:lpstr>
      <vt:lpstr>PowerPoint Presentation</vt:lpstr>
      <vt:lpstr>PowerPoint Presentation</vt:lpstr>
      <vt:lpstr>PowerPoint Presentation</vt:lpstr>
      <vt:lpstr>10. You can make a difference! Our world needs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is more information?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 Can Make This!</dc:title>
  <dc:creator>LXDI laptop</dc:creator>
  <cp:lastModifiedBy>Abbie Goodman</cp:lastModifiedBy>
  <cp:revision>180</cp:revision>
  <cp:lastPrinted>2021-09-05T02:36:16Z</cp:lastPrinted>
  <dcterms:modified xsi:type="dcterms:W3CDTF">2021-11-22T18:26:53Z</dcterms:modified>
</cp:coreProperties>
</file>