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5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9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10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11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12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13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14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5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4017" r:id="rId2"/>
    <p:sldMasterId id="2147484023" r:id="rId3"/>
    <p:sldMasterId id="2147484029" r:id="rId4"/>
    <p:sldMasterId id="2147484034" r:id="rId5"/>
    <p:sldMasterId id="2147484040" r:id="rId6"/>
    <p:sldMasterId id="2147484046" r:id="rId7"/>
    <p:sldMasterId id="2147484052" r:id="rId8"/>
    <p:sldMasterId id="2147484058" r:id="rId9"/>
    <p:sldMasterId id="2147484064" r:id="rId10"/>
    <p:sldMasterId id="2147484068" r:id="rId11"/>
    <p:sldMasterId id="2147484074" r:id="rId12"/>
    <p:sldMasterId id="2147484080" r:id="rId13"/>
    <p:sldMasterId id="2147484086" r:id="rId14"/>
    <p:sldMasterId id="2147484092" r:id="rId15"/>
    <p:sldMasterId id="2147484098" r:id="rId16"/>
  </p:sldMasterIdLst>
  <p:notesMasterIdLst>
    <p:notesMasterId r:id="rId29"/>
  </p:notesMasterIdLst>
  <p:handoutMasterIdLst>
    <p:handoutMasterId r:id="rId30"/>
  </p:handoutMasterIdLst>
  <p:sldIdLst>
    <p:sldId id="599" r:id="rId17"/>
    <p:sldId id="749" r:id="rId18"/>
    <p:sldId id="750" r:id="rId19"/>
    <p:sldId id="745" r:id="rId20"/>
    <p:sldId id="752" r:id="rId21"/>
    <p:sldId id="747" r:id="rId22"/>
    <p:sldId id="757" r:id="rId23"/>
    <p:sldId id="754" r:id="rId24"/>
    <p:sldId id="751" r:id="rId25"/>
    <p:sldId id="753" r:id="rId26"/>
    <p:sldId id="755" r:id="rId27"/>
    <p:sldId id="756" r:id="rId28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2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06" autoAdjust="0"/>
  </p:normalViewPr>
  <p:slideViewPr>
    <p:cSldViewPr>
      <p:cViewPr varScale="1">
        <p:scale>
          <a:sx n="104" d="100"/>
          <a:sy n="104" d="100"/>
        </p:scale>
        <p:origin x="12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74"/>
    </p:cViewPr>
  </p:sorterViewPr>
  <p:notesViewPr>
    <p:cSldViewPr>
      <p:cViewPr varScale="1">
        <p:scale>
          <a:sx n="66" d="100"/>
          <a:sy n="66" d="100"/>
        </p:scale>
        <p:origin x="-3288" y="-11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001" cy="462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8" tIns="46309" rIns="92618" bIns="46309" numCol="1" anchor="t" anchorCtr="0" compatLnSpc="1">
            <a:prstTxWarp prst="textNoShape">
              <a:avLst/>
            </a:prstTxWarp>
          </a:bodyPr>
          <a:lstStyle>
            <a:lvl1pPr defTabSz="925649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075" y="0"/>
            <a:ext cx="3012000" cy="462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8" tIns="46309" rIns="92618" bIns="46309" numCol="1" anchor="t" anchorCtr="0" compatLnSpc="1">
            <a:prstTxWarp prst="textNoShape">
              <a:avLst/>
            </a:prstTxWarp>
          </a:bodyPr>
          <a:lstStyle>
            <a:lvl1pPr algn="r" defTabSz="925649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355"/>
            <a:ext cx="3012001" cy="46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8" tIns="46309" rIns="92618" bIns="46309" numCol="1" anchor="b" anchorCtr="0" compatLnSpc="1">
            <a:prstTxWarp prst="textNoShape">
              <a:avLst/>
            </a:prstTxWarp>
          </a:bodyPr>
          <a:lstStyle>
            <a:lvl1pPr defTabSz="925649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075" y="8773355"/>
            <a:ext cx="3012000" cy="46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8" tIns="46309" rIns="92618" bIns="46309" numCol="1" anchor="b" anchorCtr="0" compatLnSpc="1">
            <a:prstTxWarp prst="textNoShape">
              <a:avLst/>
            </a:prstTxWarp>
          </a:bodyPr>
          <a:lstStyle>
            <a:lvl1pPr algn="r" defTabSz="925649">
              <a:defRPr sz="1200">
                <a:cs typeface="+mn-cs"/>
              </a:defRPr>
            </a:lvl1pPr>
          </a:lstStyle>
          <a:p>
            <a:pPr>
              <a:defRPr/>
            </a:pPr>
            <a:fld id="{3C483BDD-4ADA-4510-9869-3A12DC73CF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1762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001" cy="462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8" tIns="46309" rIns="92618" bIns="46309" numCol="1" anchor="t" anchorCtr="0" compatLnSpc="1">
            <a:prstTxWarp prst="textNoShape">
              <a:avLst/>
            </a:prstTxWarp>
          </a:bodyPr>
          <a:lstStyle>
            <a:lvl1pPr defTabSz="925649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66" y="0"/>
            <a:ext cx="3012001" cy="462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8" tIns="46309" rIns="92618" bIns="46309" numCol="1" anchor="t" anchorCtr="0" compatLnSpc="1">
            <a:prstTxWarp prst="textNoShape">
              <a:avLst/>
            </a:prstTxWarp>
          </a:bodyPr>
          <a:lstStyle>
            <a:lvl1pPr algn="r" defTabSz="925649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8037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10" y="4387442"/>
            <a:ext cx="5559457" cy="415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8" tIns="46309" rIns="92618" bIns="463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1828"/>
            <a:ext cx="3012001" cy="462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8" tIns="46309" rIns="92618" bIns="46309" numCol="1" anchor="b" anchorCtr="0" compatLnSpc="1">
            <a:prstTxWarp prst="textNoShape">
              <a:avLst/>
            </a:prstTxWarp>
          </a:bodyPr>
          <a:lstStyle>
            <a:lvl1pPr defTabSz="925649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566" y="8771828"/>
            <a:ext cx="3012001" cy="462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18" tIns="46309" rIns="92618" bIns="46309" numCol="1" anchor="b" anchorCtr="0" compatLnSpc="1">
            <a:prstTxWarp prst="textNoShape">
              <a:avLst/>
            </a:prstTxWarp>
          </a:bodyPr>
          <a:lstStyle>
            <a:lvl1pPr algn="r" defTabSz="925649">
              <a:defRPr sz="1200">
                <a:cs typeface="+mn-cs"/>
              </a:defRPr>
            </a:lvl1pPr>
          </a:lstStyle>
          <a:p>
            <a:pPr>
              <a:defRPr/>
            </a:pPr>
            <a:fld id="{C619D0F6-8137-4889-8254-57D2E36F09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3180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0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13892" indent="-273406" defTabSz="9250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98180" indent="-217206" defTabSz="9250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38666" indent="-217206" defTabSz="9250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79153" indent="-217206" defTabSz="9250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416602" indent="-217206" defTabSz="9250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54051" indent="-217206" defTabSz="9250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291500" indent="-217206" defTabSz="9250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728949" indent="-217206" defTabSz="9250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452895-E007-45D2-8EFC-1F05901C4EF9}" type="slidenum">
              <a:rPr lang="en-US" altLang="en-US" sz="1300">
                <a:solidFill>
                  <a:srgbClr val="000000"/>
                </a:solidFill>
                <a:ea typeface="ＭＳ Ｐゴシック" pitchFamily="34" charset="-128"/>
                <a:cs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>
              <a:solidFill>
                <a:srgbClr val="000000"/>
              </a:solidFill>
              <a:ea typeface="ＭＳ Ｐゴシック" pitchFamily="34" charset="-128"/>
              <a:cs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9357" indent="-229357" eaLnBrk="1" hangingPunct="1"/>
            <a:endParaRPr lang="en-US" altLang="en-US"/>
          </a:p>
          <a:p>
            <a:pPr marL="229357" indent="-229357" eaLnBrk="1" hangingPunct="1"/>
            <a:endParaRPr lang="en-US" altLang="en-US"/>
          </a:p>
          <a:p>
            <a:pPr marL="229357" indent="-229357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79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39715" indent="-2845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38024" indent="-2276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593233" indent="-2276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48442" indent="-2276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03652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58861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14070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69280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A90B0F80-739D-43A6-B913-B64AF3F4DFAC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86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39715" indent="-2845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38024" indent="-2276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593233" indent="-2276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48442" indent="-2276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03652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58861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14070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69280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A90B0F80-739D-43A6-B913-B64AF3F4DFAC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86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39715" indent="-2845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38024" indent="-2276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593233" indent="-2276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48442" indent="-2276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03652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58861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14070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69280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A90B0F80-739D-43A6-B913-B64AF3F4DFAC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86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39715" indent="-2845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38024" indent="-2276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593233" indent="-2276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48442" indent="-227605" defTabSz="924645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03652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58861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14070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69280" indent="-227605" defTabSz="9246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A90B0F80-739D-43A6-B913-B64AF3F4DFAC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86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0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4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0" y="5943600"/>
            <a:ext cx="9144000" cy="0"/>
          </a:xfrm>
          <a:prstGeom prst="line">
            <a:avLst/>
          </a:prstGeom>
          <a:noFill/>
          <a:ln w="57150">
            <a:solidFill>
              <a:srgbClr val="61190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9" descr="DH_logo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Lex LogoPRIMARY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819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1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343400" y="6045200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00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0506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242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0"/>
            <a:ext cx="20764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0769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0964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18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5" name="Picture 9" descr="Lex LogoPRIMARY"/>
          <p:cNvPicPr>
            <a:picLocks noGrp="1"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84925"/>
            <a:ext cx="28956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501A5BF0-66B9-45D8-83AF-35C4D5AFB42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5800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331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1326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498859C7-BE7C-4318-94F4-F749B8E60A85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83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25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5" name="Picture 9" descr="Lex LogoPRIMARY"/>
          <p:cNvPicPr>
            <a:picLocks noGrp="1"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84925"/>
            <a:ext cx="28956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75CB2C28-E652-4F0F-9F1D-9E3391892C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3334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886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0380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37573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10B89847-1C45-4AD9-8EB4-815235D37A65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1169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3583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477000"/>
            <a:ext cx="2133600" cy="304800"/>
          </a:xfrm>
        </p:spPr>
        <p:txBody>
          <a:bodyPr/>
          <a:lstStyle>
            <a:lvl1pPr>
              <a:spcBef>
                <a:spcPct val="50000"/>
              </a:spcBef>
              <a:defRPr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F86B2803-05E7-47C3-8E90-0B7AA1CECB4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92912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F3141C23-7936-4410-BAAE-E672AAB3D18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7444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685800" y="6538913"/>
            <a:ext cx="5029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40517C"/>
                </a:solidFill>
                <a:latin typeface="Arial Narrow" pitchFamily="34" charset="0"/>
                <a:ea typeface="ＭＳ Ｐゴシック" pitchFamily="34" charset="-128"/>
              </a:rPr>
              <a:t>The Design Professional Roundtable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50000"/>
              </a:spcBef>
              <a:defRPr sz="1050"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fld id="{AD46DAF0-2A7F-4BC8-83FC-1C030E2CC2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72987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965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BCA13E40-B2D0-4448-9E46-50BE303DF4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0436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30136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657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83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C2D0DE74-EA8B-40FA-A6C5-32B095B20A9D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8325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711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1A390B81-81C5-4472-BEBB-DC999ACD6B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096000"/>
            <a:ext cx="9144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4125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19214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78370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4D9B0AB9-D316-448A-8A5B-EDE27254B629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145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048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B1D8AD06-5F64-43C0-A220-21E16679580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17352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86202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817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76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25183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E9623EBA-7657-47CD-8BAB-3DB89A7FB10B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40863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190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66451815-02D2-4EDA-9909-241B989432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29506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75651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30610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5C3B4951-5AB8-4FC9-B702-5AFEE6FE19FE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601132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433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39D9FD4A-9A10-40C2-A9CB-2E3A417E4F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45176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1664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925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21966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7313C219-EA22-4055-8C1F-DE0859516AE6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21494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52400" y="6477000"/>
            <a:ext cx="2133600" cy="3048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0B13677C-38D3-4AB4-A72A-CFE309890C0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659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5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350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 userDrawn="1"/>
        </p:nvSpPr>
        <p:spPr bwMode="auto">
          <a:xfrm>
            <a:off x="152400" y="6172200"/>
            <a:ext cx="50292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2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40517C"/>
                </a:solidFill>
                <a:latin typeface="Arial Narrow" pitchFamily="34" charset="0"/>
              </a:rPr>
              <a:t>The Design Professional Luncheon Series</a:t>
            </a:r>
            <a:endParaRPr lang="en-US" altLang="en-US" sz="1400" b="1" dirty="0">
              <a:solidFill>
                <a:srgbClr val="40517C"/>
              </a:solidFill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EA330B5-195E-4634-B5D4-7F3B0C996B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5403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27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ED77969D-0546-40E8-ADF4-9C52B25FCF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55339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9940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6873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4D17E4BC-2EA4-444A-B11D-18DEF5EDF8DF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04536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7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2507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22BC0E77-BFD8-4F68-9049-B6518CD13E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50474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18208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97537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35978BB4-6E72-44E3-A948-382ECC9C4071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069536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323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8CEE02A7-0DD3-4AE9-A3F9-D718E29A5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7923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88832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370828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A8A33DA5-6710-4D77-8C44-FAAA75BB824F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8525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0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488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7CF60F55-7AC8-4B8B-9989-0D67C0D7AC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274456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28168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57573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EC180A39-91B1-466F-B2CC-43A481D032D1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671788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090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0E655165-BD0A-4ECB-AA8D-6E5D32A2D31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174449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00084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90480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9320A9E1-5EE1-410A-9C53-E9ED0B1C1AEC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854099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1143000"/>
            <a:ext cx="9144000" cy="457200"/>
          </a:xfrm>
          <a:prstGeom prst="rect">
            <a:avLst/>
          </a:prstGeom>
          <a:solidFill>
            <a:srgbClr val="5128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312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24000" y="2130425"/>
            <a:ext cx="6934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/>
          <a:lstStyle>
            <a:lvl1pPr marL="0" indent="0"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95959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1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1141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6" name="Picture 8" descr="DH_logo 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76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28600" y="6467475"/>
            <a:ext cx="2133600" cy="304800"/>
          </a:xfrm>
          <a:prstGeom prst="rect">
            <a:avLst/>
          </a:prstGeom>
        </p:spPr>
        <p:txBody>
          <a:bodyPr/>
          <a:lstStyle>
            <a:lvl1pPr eaLnBrk="1" hangingPunct="1">
              <a:spcBef>
                <a:spcPct val="0"/>
              </a:spcBef>
              <a:defRPr sz="1000">
                <a:solidFill>
                  <a:srgbClr val="611905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fld id="{526221B2-99AF-416E-991E-C75415619A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683133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-28575"/>
            <a:ext cx="8229600" cy="11430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305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483370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" y="-28575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902939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6543675"/>
            <a:ext cx="457200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5A06ED8E-3012-4B9C-A2CE-DDAC8C77DD48}" type="slidenum">
              <a:rPr lang="en-US" altLang="en-US" sz="1200" b="1" smtClean="0">
                <a:solidFill>
                  <a:srgbClr val="6D6D6D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 dirty="0">
              <a:solidFill>
                <a:srgbClr val="6D6D6D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997950" y="0"/>
            <a:ext cx="14605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997950" y="1373188"/>
            <a:ext cx="146050" cy="5484812"/>
          </a:xfrm>
          <a:prstGeom prst="rect">
            <a:avLst/>
          </a:prstGeom>
          <a:solidFill>
            <a:srgbClr val="3D3E3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rgbClr val="59595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dirty="0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0" y="1373188"/>
            <a:ext cx="9144000" cy="0"/>
          </a:xfrm>
          <a:prstGeom prst="line">
            <a:avLst/>
          </a:prstGeom>
          <a:noFill/>
          <a:ln w="12700">
            <a:solidFill>
              <a:srgbClr val="7A7A7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6438900"/>
            <a:ext cx="116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73038"/>
            <a:ext cx="7688262" cy="1106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52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540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7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theme" Target="../theme/theme12.xml"/><Relationship Id="rId5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theme" Target="../theme/theme13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theme" Target="../theme/theme14.xml"/><Relationship Id="rId5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2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theme" Target="../theme/theme15.xml"/><Relationship Id="rId5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7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theme" Target="../theme/theme16.xml"/><Relationship Id="rId5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5943600"/>
            <a:ext cx="9144000" cy="0"/>
          </a:xfrm>
          <a:prstGeom prst="line">
            <a:avLst/>
          </a:prstGeom>
          <a:noFill/>
          <a:ln w="57150">
            <a:solidFill>
              <a:srgbClr val="61190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7150">
            <a:solidFill>
              <a:srgbClr val="61190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2E41FCB-34AC-4B8E-B350-92758FA566F6}" type="slidenum">
              <a:rPr lang="en-US" altLang="en-US" sz="1400" smtClean="0"/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/>
          </a:p>
        </p:txBody>
      </p:sp>
      <p:pic>
        <p:nvPicPr>
          <p:cNvPr id="1032" name="Picture 8" descr="DH_logo C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07" r:id="rId1"/>
    <p:sldLayoutId id="2147484671" r:id="rId2"/>
    <p:sldLayoutId id="2147484672" r:id="rId3"/>
    <p:sldLayoutId id="2147484673" r:id="rId4"/>
    <p:sldLayoutId id="2147484674" r:id="rId5"/>
    <p:sldLayoutId id="2147484675" r:id="rId6"/>
    <p:sldLayoutId id="2147484676" r:id="rId7"/>
    <p:sldLayoutId id="2147484677" r:id="rId8"/>
    <p:sldLayoutId id="2147484678" r:id="rId9"/>
    <p:sldLayoutId id="2147484679" r:id="rId10"/>
    <p:sldLayoutId id="2147484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0960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382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Head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611905"/>
                </a:solidFill>
                <a:latin typeface="Arial"/>
              </a:defRPr>
            </a:lvl1pPr>
          </a:lstStyle>
          <a:p>
            <a:pPr>
              <a:defRPr/>
            </a:pPr>
            <a:fld id="{E2E0A365-EFA4-4430-BC32-E699764B8F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246" name="Picture 8" descr="DH_logo C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33" r:id="rId1"/>
    <p:sldLayoutId id="2147484734" r:id="rId2"/>
    <p:sldLayoutId id="214748473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1DB7803D-3C72-4865-865F-D40A11EAEB6D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11270" name="Picture 11" descr="DH_logo 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36" r:id="rId1"/>
    <p:sldLayoutId id="2147484737" r:id="rId2"/>
    <p:sldLayoutId id="2147484695" r:id="rId3"/>
    <p:sldLayoutId id="2147484696" r:id="rId4"/>
    <p:sldLayoutId id="214748473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95DE1D82-67EA-4467-AB4E-33A278A998A6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12294" name="Picture 11" descr="DH_logo 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39" r:id="rId1"/>
    <p:sldLayoutId id="2147484740" r:id="rId2"/>
    <p:sldLayoutId id="2147484697" r:id="rId3"/>
    <p:sldLayoutId id="2147484698" r:id="rId4"/>
    <p:sldLayoutId id="2147484741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9D74BCBA-75A4-4EEF-B99E-66D33DA43528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13318" name="Picture 11" descr="DH_logo 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42" r:id="rId1"/>
    <p:sldLayoutId id="2147484743" r:id="rId2"/>
    <p:sldLayoutId id="2147484699" r:id="rId3"/>
    <p:sldLayoutId id="2147484700" r:id="rId4"/>
    <p:sldLayoutId id="2147484744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3562BFAD-CC6A-4426-9BE9-6C877FBF8763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14342" name="Picture 11" descr="DH_logo 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45" r:id="rId1"/>
    <p:sldLayoutId id="2147484746" r:id="rId2"/>
    <p:sldLayoutId id="2147484701" r:id="rId3"/>
    <p:sldLayoutId id="2147484702" r:id="rId4"/>
    <p:sldLayoutId id="214748474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347FF4D4-9B0A-4766-A938-7ED0B4C9B01B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15366" name="Picture 11" descr="DH_logo 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48" r:id="rId1"/>
    <p:sldLayoutId id="2147484749" r:id="rId2"/>
    <p:sldLayoutId id="2147484703" r:id="rId3"/>
    <p:sldLayoutId id="2147484704" r:id="rId4"/>
    <p:sldLayoutId id="214748475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BDE41EFF-0DC3-40FD-9474-0C18CF4D8CEB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16390" name="Picture 11" descr="DH_logo 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51" r:id="rId1"/>
    <p:sldLayoutId id="2147484752" r:id="rId2"/>
    <p:sldLayoutId id="2147484705" r:id="rId3"/>
    <p:sldLayoutId id="2147484706" r:id="rId4"/>
    <p:sldLayoutId id="214748475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A7AF5D5F-2C08-446A-9B66-119635E5658D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2054" name="Picture 11" descr="DH_logo 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Lex LogoPRIMARY"/>
          <p:cNvPicPr>
            <a:picLocks noGrp="1"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6248400"/>
            <a:ext cx="28956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08" r:id="rId1"/>
    <p:sldLayoutId id="2147484709" r:id="rId2"/>
    <p:sldLayoutId id="2147484681" r:id="rId3"/>
    <p:sldLayoutId id="2147484682" r:id="rId4"/>
    <p:sldLayoutId id="214748471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E3D0C83F-AD78-4BCF-9359-D4378F83341B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3078" name="Picture 11" descr="DH_logo C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11" r:id="rId1"/>
    <p:sldLayoutId id="2147484712" r:id="rId2"/>
    <p:sldLayoutId id="2147484683" r:id="rId3"/>
    <p:sldLayoutId id="2147484684" r:id="rId4"/>
    <p:sldLayoutId id="2147484713" r:id="rId5"/>
    <p:sldLayoutId id="2147484775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0960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382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Head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611905"/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84209FC5-818E-4577-B2C6-04810B28F4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150" name="Rectangle 6"/>
          <p:cNvSpPr>
            <a:spLocks noChangeArrowheads="1"/>
          </p:cNvSpPr>
          <p:nvPr userDrawn="1"/>
        </p:nvSpPr>
        <p:spPr bwMode="auto">
          <a:xfrm>
            <a:off x="0" y="914400"/>
            <a:ext cx="9144000" cy="76200"/>
          </a:xfrm>
          <a:prstGeom prst="rect">
            <a:avLst/>
          </a:prstGeom>
          <a:solidFill>
            <a:srgbClr val="6119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pic>
        <p:nvPicPr>
          <p:cNvPr id="4103" name="Picture 8" descr="DH_logo C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10300"/>
            <a:ext cx="2133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14" r:id="rId1"/>
    <p:sldLayoutId id="2147484716" r:id="rId2"/>
    <p:sldLayoutId id="2147484717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8B95855E-294F-499D-8440-AA41BC77F4A6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5126" name="Picture 11" descr="DH_logo 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18" r:id="rId1"/>
    <p:sldLayoutId id="2147484719" r:id="rId2"/>
    <p:sldLayoutId id="2147484685" r:id="rId3"/>
    <p:sldLayoutId id="2147484686" r:id="rId4"/>
    <p:sldLayoutId id="214748472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26CB6585-69F3-4779-B7CB-259B3F7C7576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6150" name="Picture 11" descr="DH_logo 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21" r:id="rId1"/>
    <p:sldLayoutId id="2147484722" r:id="rId2"/>
    <p:sldLayoutId id="2147484687" r:id="rId3"/>
    <p:sldLayoutId id="2147484688" r:id="rId4"/>
    <p:sldLayoutId id="214748472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B09C88C7-57FA-4FDE-8916-672747266376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7174" name="Picture 11" descr="DH_logo 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24" r:id="rId1"/>
    <p:sldLayoutId id="2147484725" r:id="rId2"/>
    <p:sldLayoutId id="2147484689" r:id="rId3"/>
    <p:sldLayoutId id="2147484690" r:id="rId4"/>
    <p:sldLayoutId id="2147484726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4722D8FD-5406-477D-9088-5298F55164B4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8198" name="Picture 11" descr="DH_logo 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27" r:id="rId1"/>
    <p:sldLayoutId id="2147484728" r:id="rId2"/>
    <p:sldLayoutId id="2147484691" r:id="rId3"/>
    <p:sldLayoutId id="2147484692" r:id="rId4"/>
    <p:sldLayoutId id="2147484729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40517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-285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auto">
          <a:xfrm>
            <a:off x="8534400" y="61722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412B72E6-1C09-4B63-8375-C3F486FF5F1A}" type="slidenum">
              <a:rPr lang="en-US" altLang="en-US" sz="1400" smtClean="0">
                <a:solidFill>
                  <a:srgbClr val="3F6075"/>
                </a:solidFill>
                <a:ea typeface="ＭＳ Ｐゴシック" pitchFamily="34" charset="-128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rgbClr val="3F6075"/>
              </a:solidFill>
              <a:ea typeface="ＭＳ Ｐゴシック" pitchFamily="34" charset="-128"/>
            </a:endParaRPr>
          </a:p>
        </p:txBody>
      </p:sp>
      <p:pic>
        <p:nvPicPr>
          <p:cNvPr id="9222" name="Picture 11" descr="DH_logo C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30" r:id="rId1"/>
    <p:sldLayoutId id="2147484731" r:id="rId2"/>
    <p:sldLayoutId id="2147484693" r:id="rId3"/>
    <p:sldLayoutId id="2147484694" r:id="rId4"/>
    <p:sldLayoutId id="2147484732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143000"/>
            <a:ext cx="9144000" cy="5715000"/>
          </a:xfrm>
          <a:prstGeom prst="rect">
            <a:avLst/>
          </a:prstGeom>
          <a:solidFill>
            <a:srgbClr val="405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4405313"/>
            <a:ext cx="4267200" cy="2452687"/>
          </a:xfrm>
          <a:prstGeom prst="rect">
            <a:avLst/>
          </a:prstGeom>
          <a:solidFill>
            <a:srgbClr val="572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76200" y="1143000"/>
            <a:ext cx="8915401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kern="0" dirty="0">
                <a:solidFill>
                  <a:srgbClr val="FFFFFF"/>
                </a:solidFill>
              </a:rPr>
              <a:t>ACEC Climate Resiliency Update Program: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kern="0" dirty="0">
                <a:solidFill>
                  <a:srgbClr val="FFFFFF"/>
                </a:solidFill>
              </a:rPr>
              <a:t>Risk Management Considerations for Climate Change, Sustainability and Resiliency (“CCSR”)</a:t>
            </a:r>
          </a:p>
          <a:p>
            <a:pPr lvl="0">
              <a:lnSpc>
                <a:spcPct val="80000"/>
              </a:lnSpc>
              <a:spcBef>
                <a:spcPct val="20000"/>
              </a:spcBef>
            </a:pPr>
            <a:endParaRPr lang="en-US" altLang="en-US" sz="3600" kern="0" dirty="0">
              <a:solidFill>
                <a:srgbClr val="FFFFFF"/>
              </a:solidFill>
            </a:endParaRPr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4691743" y="4844483"/>
            <a:ext cx="41529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34" charset="-128"/>
              </a:rPr>
              <a:t>Eric A. Howard, Esquire</a:t>
            </a:r>
          </a:p>
          <a:p>
            <a:pPr algn="ctr">
              <a:defRPr/>
            </a:pPr>
            <a:r>
              <a:rPr lang="en-US" sz="26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34" charset="-128"/>
              </a:rPr>
              <a:t>Donovan Hatem LLP </a:t>
            </a:r>
          </a:p>
        </p:txBody>
      </p:sp>
      <p:sp>
        <p:nvSpPr>
          <p:cNvPr id="2" name="Rectangle 1"/>
          <p:cNvSpPr/>
          <p:nvPr/>
        </p:nvSpPr>
        <p:spPr>
          <a:xfrm>
            <a:off x="197820" y="5648325"/>
            <a:ext cx="3542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34" charset="-128"/>
              </a:rPr>
              <a:t>September 18, 2019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1800" y="6553200"/>
            <a:ext cx="2133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endParaRPr lang="en-US" dirty="0">
              <a:solidFill>
                <a:srgbClr val="611905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/>
          <a:lstStyle/>
          <a:p>
            <a:pPr eaLnBrk="1" hangingPunct="1"/>
            <a:r>
              <a:rPr lang="en-US" sz="3200" dirty="0" err="1"/>
              <a:t>Riverstone</a:t>
            </a:r>
            <a:r>
              <a:rPr lang="en-US" sz="3200" dirty="0"/>
              <a:t> v. Costello, Inc., Texas State Court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9831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In 2018, 423 homeowners filed lawsuit against engineering firm for damages resulting from Hurricane Harvey in Houston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Homeowners live in 5 different subdivisions in </a:t>
            </a:r>
            <a:r>
              <a:rPr lang="en-US" sz="2100" dirty="0" err="1"/>
              <a:t>Riverstone</a:t>
            </a:r>
            <a:r>
              <a:rPr lang="en-US" sz="2100" dirty="0"/>
              <a:t> community.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Engineering firm designed storm water management system for two Levee Improvement Districts (“LIDs”).  An LID is formed to remove land within the LID from the flood plain.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Storm water management systems included pumping stations, channels, retention basins, and levees.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Engineering firm designed LID 15 and 19 to: (1) keep water from the Brazos River out of the LID; and (2) to evacuate rainwater from LID.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/>
          </a:p>
          <a:p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0" indent="0">
              <a:buNone/>
            </a:pPr>
            <a:endParaRPr lang="en-US" sz="2200" dirty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3450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1800" y="6553200"/>
            <a:ext cx="2133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endParaRPr lang="en-US" dirty="0">
              <a:solidFill>
                <a:srgbClr val="611905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/>
          <a:lstStyle/>
          <a:p>
            <a:pPr eaLnBrk="1" hangingPunct="1"/>
            <a:r>
              <a:rPr lang="en-US" sz="3200" dirty="0" err="1"/>
              <a:t>Riverstone</a:t>
            </a:r>
            <a:r>
              <a:rPr lang="en-US" sz="3200" dirty="0"/>
              <a:t> v. Costello, Inc., Texas State Court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9831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Rain amounts during Hurricane Harvey totaled 34.1 inches.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Homeowners in </a:t>
            </a:r>
            <a:r>
              <a:rPr lang="en-US" sz="2100" dirty="0" err="1"/>
              <a:t>Riverstone</a:t>
            </a:r>
            <a:r>
              <a:rPr lang="en-US" sz="2100" dirty="0"/>
              <a:t> community experienced flooding in streets and homes.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Homeowners argued that Harvey had less rain than prior hurricanes in 1979 and 2001.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Flooding concentrated to only LID 19 area; LID 15 did not flood.  Rainwater from LID 15 drained into LID 19.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Plaintiffs argue that rainfall from Hurricane Harvey should have been reasonably anticipated—given past hurricanes in area and current climate data readily available to engineering firm.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Trial date scheduled for March 2020.  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/>
          </a:p>
          <a:p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0" indent="0">
              <a:buNone/>
            </a:pPr>
            <a:endParaRPr lang="en-US" sz="2200" dirty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9909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3058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Questions?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Eric A. Howard</a:t>
            </a:r>
          </a:p>
          <a:p>
            <a:pPr marL="0" indent="0">
              <a:buNone/>
            </a:pPr>
            <a:r>
              <a:rPr lang="en-US" sz="2800" dirty="0"/>
              <a:t>Donovan Hatem, LLP</a:t>
            </a:r>
          </a:p>
          <a:p>
            <a:pPr marL="0" indent="0">
              <a:buNone/>
            </a:pPr>
            <a:r>
              <a:rPr lang="en-US" sz="2800" dirty="0"/>
              <a:t>53 State Street, 8</a:t>
            </a:r>
            <a:r>
              <a:rPr lang="en-US" sz="2800" baseline="30000" dirty="0"/>
              <a:t>th</a:t>
            </a:r>
            <a:r>
              <a:rPr lang="en-US" sz="2800" dirty="0"/>
              <a:t> Floor</a:t>
            </a:r>
          </a:p>
          <a:p>
            <a:pPr marL="0" indent="0">
              <a:buNone/>
            </a:pPr>
            <a:r>
              <a:rPr lang="en-US" sz="2800" dirty="0"/>
              <a:t>Boston, MA</a:t>
            </a:r>
          </a:p>
          <a:p>
            <a:pPr marL="0" indent="0">
              <a:buNone/>
            </a:pPr>
            <a:r>
              <a:rPr lang="en-US" sz="2800" dirty="0"/>
              <a:t>ehoward@donovanhatem.com</a:t>
            </a:r>
          </a:p>
          <a:p>
            <a:pPr marL="0" indent="0">
              <a:buNone/>
            </a:pPr>
            <a:r>
              <a:rPr lang="en-US" sz="2800" dirty="0"/>
              <a:t>617-406-4593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36973" y="5410200"/>
            <a:ext cx="8049827" cy="4794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/>
            <a:r>
              <a:rPr lang="en-US" sz="2000" b="0" kern="0" dirty="0">
                <a:latin typeface="+mn-lt"/>
              </a:rPr>
              <a:t>Donovan Hatem LLP </a:t>
            </a:r>
            <a:r>
              <a:rPr lang="en-US" sz="1600" b="0" kern="0" dirty="0">
                <a:latin typeface="+mn-lt"/>
              </a:rPr>
              <a:t>© 2019</a:t>
            </a:r>
          </a:p>
        </p:txBody>
      </p:sp>
    </p:spTree>
    <p:extLst>
      <p:ext uri="{BB962C8B-B14F-4D97-AF65-F5344CB8AC3E}">
        <p14:creationId xmlns:p14="http://schemas.microsoft.com/office/powerpoint/2010/main" val="3630689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6195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CCSR Professional Liability Risks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7924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Not much legal precedent specifically applicable to CCSR professional liability risk.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Likely areas of professional liability risk include the following: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Professional Standard of 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Risk Arising Out of Client Design Decisions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4" name="Picture 11" descr="DH_logo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66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49991"/>
            <a:ext cx="6635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Standard of Care – General Principles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29540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The Standard of Care is the benchmark against which the quality of the Design Professional’s actions are evaluated and judged.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The engineer’s  skill in performing its services is compared to that of a an engineer performing the same services in the same circumstances and in the same location.  The test is whether the design or services were reasonable and prudent.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Breach of Standard of Care means that the engineer is negligent if they do not perform consistent with the accepted standards (i.e., what would a similarly situated engineer do under like circumstances, given same set for factors, data, etc.) </a:t>
            </a:r>
          </a:p>
        </p:txBody>
      </p:sp>
      <p:pic>
        <p:nvPicPr>
          <p:cNvPr id="4" name="Picture 11" descr="DH_logo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84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1800" y="6553200"/>
            <a:ext cx="2133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endParaRPr lang="en-US" dirty="0">
              <a:solidFill>
                <a:srgbClr val="611905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/>
          <a:lstStyle/>
          <a:p>
            <a:pPr eaLnBrk="1" hangingPunct="1"/>
            <a:r>
              <a:rPr lang="en-US" sz="3200" dirty="0"/>
              <a:t>Standard of Care and CCSR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9831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Evolving due to scientific knowledge of potential climate change impacts.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It is becoming increasingly difficult to argue that unprecedented weather events are unforeseeable.</a:t>
            </a:r>
          </a:p>
          <a:p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Relying upon, and complying with existing zoning, building codes and other regulatory standards in a design may be unreasonable if historic climate information is outdated and not reflective of future climate conditions.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Consider whether the technology exists to design the project in a more resilient manner that can sustain extreme weather or climate related events.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06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409480"/>
            <a:ext cx="86106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Standard of Care and CCSR</a:t>
            </a:r>
          </a:p>
          <a:p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Compliance with local codes may not protect you if your peers are using updated climate data and standards.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Is design based on FEMA’s Flood Insurance Rate Maps (“FIRM”)?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FIRMs do not accurately depict existing or future climate conditions.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Boston Harbor Flood Risk Model (“BH-FRM”).  BH-FRM has been adopted by agencies, municipalities and private entities to augment existing codes.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Concerns are not just in coastal areas or flood zones.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What about rising temperatures, heat waves, extreme year-round storms across the state?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Picture 11" descr="DH_logo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88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40948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Client Design Decisions and CCSR</a:t>
            </a:r>
          </a:p>
          <a:p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Design recommendations typically derive from the scope of services commissioned by the client, and may or may not include CCSR considerations.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Many incentives that can drive a Client’s decision to address CCSR including energy savings, increased building values, reduced maintenance costs, as well as financial and tax incentives.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Programmatic decisions and sensitivity (or lack thereof) to CCSR could have a significant potential impacts on the quality of the completed project and the impact on third-parties (such as adjacent property owners). 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Consulting engineers should consider including recommendations in scope proposals regarding the investigation and evaluation of CCSR factors. 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" name="Picture 11" descr="DH_logo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21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409480"/>
            <a:ext cx="8610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Client Design Decisions and CCSR</a:t>
            </a:r>
          </a:p>
          <a:p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+mn-lt"/>
              </a:rPr>
              <a:t>Ultimately, the higher costs involved in addressing CCSR should be weighed against the heightened risk of liability for failing to do so.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+mn-lt"/>
              </a:rPr>
              <a:t>Need to contemporaneously document all discussions and decisions regarding CCSR.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+mn-lt"/>
              </a:rPr>
              <a:t>Failure of a project to address CCSR may result in professional liability risk for the Consulting Engineer and its client.</a:t>
            </a:r>
            <a:endParaRPr lang="en-US" sz="2200" dirty="0">
              <a:latin typeface="+mn-lt"/>
            </a:endParaRPr>
          </a:p>
        </p:txBody>
      </p:sp>
      <p:pic>
        <p:nvPicPr>
          <p:cNvPr id="3" name="Picture 11" descr="DH_logo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08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409480"/>
            <a:ext cx="861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Client Design Decisions and CCSR</a:t>
            </a:r>
          </a:p>
          <a:p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Issues to discuss with client: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Incorporate CCSR programmatic requirements into contract—AIA E204 and/or Green Building Council </a:t>
            </a:r>
            <a:r>
              <a:rPr lang="en-US" sz="2000" dirty="0" err="1">
                <a:solidFill>
                  <a:schemeClr val="bg1"/>
                </a:solidFill>
              </a:rPr>
              <a:t>RELi</a:t>
            </a:r>
            <a:r>
              <a:rPr lang="en-US" sz="2000" dirty="0">
                <a:solidFill>
                  <a:schemeClr val="bg1"/>
                </a:solidFill>
              </a:rPr>
              <a:t> 2.0 rating system</a:t>
            </a:r>
          </a:p>
          <a:p>
            <a:pPr lvl="1"/>
            <a:endParaRPr lang="en-US" sz="20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Types of materials used and susceptibility to damage for extreme weather events (rain, snow, heat, wind).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Power sources and need for redundant power sources and impact on sewage and storm water treatment and management.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Incorporate contractual disclaimers, limitations of liability and indemnity provisions where client rejects recommendations.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+mn-lt"/>
            </a:endParaRPr>
          </a:p>
        </p:txBody>
      </p:sp>
      <p:pic>
        <p:nvPicPr>
          <p:cNvPr id="3" name="Picture 11" descr="DH_logo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45200"/>
            <a:ext cx="25908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87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81800" y="6553200"/>
            <a:ext cx="2133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endParaRPr lang="en-US" dirty="0">
              <a:solidFill>
                <a:srgbClr val="611905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/>
          <a:lstStyle/>
          <a:p>
            <a:pPr eaLnBrk="1" hangingPunct="1"/>
            <a:r>
              <a:rPr lang="en-US" sz="3200" dirty="0"/>
              <a:t>Clai</a:t>
            </a:r>
            <a:r>
              <a:rPr lang="en-US" dirty="0"/>
              <a:t>ms against Consulting Engineers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9831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Professional Negligence claims by client and third-parties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Legal defenses: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/>
              <a:t>Statute of Repose—bars claims filed more than 6 years after substantial completion or beneficial use or occupancy.</a:t>
            </a:r>
          </a:p>
          <a:p>
            <a:pPr marL="400050" lvl="1" indent="0">
              <a:buNone/>
            </a:pP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/>
              <a:t>Statute of Limitations—bars claims filed more than 3 years after plaintiff knew or should have known of harm resulting from negligent act.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/>
              <a:t>Indemnification Provisions—incorporate into your contract where client rejects recommendations.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/>
              <a:t>Act of God defense (i.e.,  extreme storm was not reasonably foreseeable) may be questionable.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0" indent="0">
              <a:buNone/>
            </a:pPr>
            <a:endParaRPr lang="en-US" sz="2200" dirty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680537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2_2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9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0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1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2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3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2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Custom Design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FF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9208</TotalTime>
  <Words>982</Words>
  <Application>Microsoft Office PowerPoint</Application>
  <PresentationFormat>On-screen Show (4:3)</PresentationFormat>
  <Paragraphs>133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16</vt:i4>
      </vt:variant>
      <vt:variant>
        <vt:lpstr>Slide Titles</vt:lpstr>
      </vt:variant>
      <vt:variant>
        <vt:i4>12</vt:i4>
      </vt:variant>
    </vt:vector>
  </HeadingPairs>
  <TitlesOfParts>
    <vt:vector size="33" baseType="lpstr">
      <vt:lpstr>Arial</vt:lpstr>
      <vt:lpstr>Arial Narrow</vt:lpstr>
      <vt:lpstr>Calibri</vt:lpstr>
      <vt:lpstr>Tahoma</vt:lpstr>
      <vt:lpstr>Wingdings</vt:lpstr>
      <vt:lpstr>Custom Design</vt:lpstr>
      <vt:lpstr>2_Custom Design</vt:lpstr>
      <vt:lpstr>1_Custom Design</vt:lpstr>
      <vt:lpstr>1_2</vt:lpstr>
      <vt:lpstr>3_Custom Design</vt:lpstr>
      <vt:lpstr>4_Custom Design</vt:lpstr>
      <vt:lpstr>5_Custom Design</vt:lpstr>
      <vt:lpstr>6_Custom Design</vt:lpstr>
      <vt:lpstr>7_Custom Design</vt:lpstr>
      <vt:lpstr>2_2</vt:lpstr>
      <vt:lpstr>8_Custom Design</vt:lpstr>
      <vt:lpstr>9_Custom Design</vt:lpstr>
      <vt:lpstr>10_Custom Design</vt:lpstr>
      <vt:lpstr>11_Custom Design</vt:lpstr>
      <vt:lpstr>12_Custom Design</vt:lpstr>
      <vt:lpstr>13_Custom Design</vt:lpstr>
      <vt:lpstr>PowerPoint Presentation</vt:lpstr>
      <vt:lpstr>PowerPoint Presentation</vt:lpstr>
      <vt:lpstr>PowerPoint Presentation</vt:lpstr>
      <vt:lpstr>Standard of Care and CCSR</vt:lpstr>
      <vt:lpstr>PowerPoint Presentation</vt:lpstr>
      <vt:lpstr>PowerPoint Presentation</vt:lpstr>
      <vt:lpstr>PowerPoint Presentation</vt:lpstr>
      <vt:lpstr>PowerPoint Presentation</vt:lpstr>
      <vt:lpstr>Claims against Consulting Engineers</vt:lpstr>
      <vt:lpstr>Riverstone v. Costello, Inc., Texas State Court</vt:lpstr>
      <vt:lpstr>Riverstone v. Costello, Inc., Texas State Court</vt:lpstr>
      <vt:lpstr>PowerPoint Presentation</vt:lpstr>
    </vt:vector>
  </TitlesOfParts>
  <Company>Donovan Hatem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Alliancing, Integrated Project Delivery Approaches, and Public-Private Partnerships:  Design Professional Roles, Responsibilities, Risk and Relationships – And Professional Liability Insurance Issues and Challenges</dc:title>
  <dc:creator>Syoakum</dc:creator>
  <cp:lastModifiedBy>Abbie Goodman</cp:lastModifiedBy>
  <cp:revision>385</cp:revision>
  <cp:lastPrinted>2019-09-17T21:07:57Z</cp:lastPrinted>
  <dcterms:created xsi:type="dcterms:W3CDTF">2007-03-19T16:11:36Z</dcterms:created>
  <dcterms:modified xsi:type="dcterms:W3CDTF">2019-09-18T22:00:45Z</dcterms:modified>
</cp:coreProperties>
</file>