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65" r:id="rId3"/>
    <p:sldId id="267" r:id="rId4"/>
    <p:sldId id="302" r:id="rId5"/>
    <p:sldId id="296" r:id="rId6"/>
    <p:sldId id="297" r:id="rId7"/>
    <p:sldId id="298" r:id="rId8"/>
    <p:sldId id="310" r:id="rId9"/>
    <p:sldId id="311" r:id="rId10"/>
    <p:sldId id="304" r:id="rId11"/>
    <p:sldId id="305" r:id="rId12"/>
    <p:sldId id="306" r:id="rId13"/>
    <p:sldId id="307" r:id="rId14"/>
    <p:sldId id="308" r:id="rId15"/>
    <p:sldId id="309" r:id="rId16"/>
    <p:sldId id="295"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 name="Shape 13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80587513"/>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4" name="image1.png" descr="dcr-logo"/>
          <p:cNvPicPr>
            <a:picLocks noChangeAspect="1"/>
          </p:cNvPicPr>
          <p:nvPr/>
        </p:nvPicPr>
        <p:blipFill>
          <a:blip r:embed="rId2"/>
          <a:stretch>
            <a:fillRect/>
          </a:stretch>
        </p:blipFill>
        <p:spPr>
          <a:xfrm>
            <a:off x="609600" y="5943600"/>
            <a:ext cx="587375" cy="696913"/>
          </a:xfrm>
          <a:prstGeom prst="rect">
            <a:avLst/>
          </a:prstGeom>
          <a:ln w="12700">
            <a:miter lim="400000"/>
          </a:ln>
        </p:spPr>
      </p:pic>
      <p:pic>
        <p:nvPicPr>
          <p:cNvPr id="15" name="image1.jpeg" descr="MysticR"/>
          <p:cNvPicPr>
            <a:picLocks noChangeAspect="1"/>
          </p:cNvPicPr>
          <p:nvPr/>
        </p:nvPicPr>
        <p:blipFill>
          <a:blip r:embed="rId3"/>
          <a:stretch>
            <a:fillRect/>
          </a:stretch>
        </p:blipFill>
        <p:spPr>
          <a:xfrm>
            <a:off x="7162800" y="614362"/>
            <a:ext cx="1252538" cy="833438"/>
          </a:xfrm>
          <a:prstGeom prst="rect">
            <a:avLst/>
          </a:prstGeom>
          <a:ln w="12700">
            <a:miter lim="400000"/>
          </a:ln>
        </p:spPr>
      </p:pic>
      <p:sp>
        <p:nvSpPr>
          <p:cNvPr id="16" name="Shape 16"/>
          <p:cNvSpPr>
            <a:spLocks noGrp="1"/>
          </p:cNvSpPr>
          <p:nvPr>
            <p:ph type="title"/>
          </p:nvPr>
        </p:nvSpPr>
        <p:spPr>
          <a:xfrm>
            <a:off x="685800" y="2130425"/>
            <a:ext cx="7772400" cy="1470025"/>
          </a:xfrm>
          <a:prstGeom prst="rect">
            <a:avLst/>
          </a:prstGeom>
        </p:spPr>
        <p:txBody>
          <a:bodyPr/>
          <a:lstStyle/>
          <a:p>
            <a:r>
              <a:t>Title Text</a:t>
            </a:r>
          </a:p>
        </p:txBody>
      </p:sp>
      <p:sp>
        <p:nvSpPr>
          <p:cNvPr id="17" name="Shape 17"/>
          <p:cNvSpPr>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xfrm>
            <a:off x="8156294" y="6248400"/>
            <a:ext cx="301907" cy="28882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122" name="image1.png" descr="dcr-logo"/>
          <p:cNvPicPr>
            <a:picLocks noChangeAspect="1"/>
          </p:cNvPicPr>
          <p:nvPr/>
        </p:nvPicPr>
        <p:blipFill>
          <a:blip r:embed="rId2"/>
          <a:stretch>
            <a:fillRect/>
          </a:stretch>
        </p:blipFill>
        <p:spPr>
          <a:xfrm>
            <a:off x="609600" y="5943600"/>
            <a:ext cx="587375" cy="696913"/>
          </a:xfrm>
          <a:prstGeom prst="rect">
            <a:avLst/>
          </a:prstGeom>
          <a:ln w="12700">
            <a:miter lim="400000"/>
          </a:ln>
        </p:spPr>
      </p:pic>
      <p:pic>
        <p:nvPicPr>
          <p:cNvPr id="123" name="image1.jpeg" descr="MysticR"/>
          <p:cNvPicPr>
            <a:picLocks noChangeAspect="1"/>
          </p:cNvPicPr>
          <p:nvPr/>
        </p:nvPicPr>
        <p:blipFill>
          <a:blip r:embed="rId3"/>
          <a:stretch>
            <a:fillRect/>
          </a:stretch>
        </p:blipFill>
        <p:spPr>
          <a:xfrm>
            <a:off x="7162800" y="614362"/>
            <a:ext cx="1252538" cy="833438"/>
          </a:xfrm>
          <a:prstGeom prst="rect">
            <a:avLst/>
          </a:prstGeom>
          <a:ln w="12700">
            <a:miter lim="400000"/>
          </a:ln>
        </p:spPr>
      </p:pic>
      <p:sp>
        <p:nvSpPr>
          <p:cNvPr id="124" name="Shape 124"/>
          <p:cNvSpPr>
            <a:spLocks noGrp="1"/>
          </p:cNvSpPr>
          <p:nvPr>
            <p:ph type="title"/>
          </p:nvPr>
        </p:nvSpPr>
        <p:spPr>
          <a:xfrm>
            <a:off x="6515100" y="609600"/>
            <a:ext cx="1943100" cy="5334000"/>
          </a:xfrm>
          <a:prstGeom prst="rect">
            <a:avLst/>
          </a:prstGeom>
        </p:spPr>
        <p:txBody>
          <a:bodyPr/>
          <a:lstStyle/>
          <a:p>
            <a:r>
              <a:t>Title Text</a:t>
            </a:r>
          </a:p>
        </p:txBody>
      </p:sp>
      <p:sp>
        <p:nvSpPr>
          <p:cNvPr id="125" name="Shape 125"/>
          <p:cNvSpPr>
            <a:spLocks noGrp="1"/>
          </p:cNvSpPr>
          <p:nvPr>
            <p:ph type="body" idx="1"/>
          </p:nvPr>
        </p:nvSpPr>
        <p:spPr>
          <a:xfrm>
            <a:off x="685800" y="609600"/>
            <a:ext cx="5676900" cy="5334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r>
              <a:t>Click to edit Master title style</a:t>
            </a:r>
          </a:p>
        </p:txBody>
      </p:sp>
      <p:sp>
        <p:nvSpPr>
          <p:cNvPr id="26" name="Shape 26"/>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4" name="image1.png" descr="dcr-logo"/>
          <p:cNvPicPr>
            <a:picLocks noChangeAspect="1"/>
          </p:cNvPicPr>
          <p:nvPr/>
        </p:nvPicPr>
        <p:blipFill>
          <a:blip r:embed="rId2"/>
          <a:stretch>
            <a:fillRect/>
          </a:stretch>
        </p:blipFill>
        <p:spPr>
          <a:xfrm>
            <a:off x="609600" y="5943600"/>
            <a:ext cx="587375" cy="696913"/>
          </a:xfrm>
          <a:prstGeom prst="rect">
            <a:avLst/>
          </a:prstGeom>
          <a:ln w="12700">
            <a:miter lim="400000"/>
          </a:ln>
        </p:spPr>
      </p:pic>
      <p:pic>
        <p:nvPicPr>
          <p:cNvPr id="35" name="image1.jpeg" descr="MysticR"/>
          <p:cNvPicPr>
            <a:picLocks noChangeAspect="1"/>
          </p:cNvPicPr>
          <p:nvPr/>
        </p:nvPicPr>
        <p:blipFill>
          <a:blip r:embed="rId3"/>
          <a:stretch>
            <a:fillRect/>
          </a:stretch>
        </p:blipFill>
        <p:spPr>
          <a:xfrm>
            <a:off x="7162800" y="614362"/>
            <a:ext cx="1252538" cy="833438"/>
          </a:xfrm>
          <a:prstGeom prst="rect">
            <a:avLst/>
          </a:prstGeom>
          <a:ln w="12700">
            <a:miter lim="400000"/>
          </a:ln>
        </p:spPr>
      </p:pic>
      <p:sp>
        <p:nvSpPr>
          <p:cNvPr id="36" name="Shape 36"/>
          <p:cNvSpPr>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37" name="Shape 37"/>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None/>
              <a:defRPr sz="2000"/>
            </a:lvl1pPr>
            <a:lvl2pPr marL="0" indent="0">
              <a:spcBef>
                <a:spcPts val="400"/>
              </a:spcBef>
              <a:buSzTx/>
              <a:buNone/>
              <a:defRPr sz="2000"/>
            </a:lvl2pPr>
            <a:lvl3pPr marL="0" indent="0">
              <a:spcBef>
                <a:spcPts val="400"/>
              </a:spcBef>
              <a:buSzTx/>
              <a:buNone/>
              <a:defRPr sz="2000"/>
            </a:lvl3pPr>
            <a:lvl4pPr marL="0" indent="0">
              <a:spcBef>
                <a:spcPts val="400"/>
              </a:spcBef>
              <a:buSzTx/>
              <a:buNone/>
              <a:defRPr sz="2000"/>
            </a:lvl4pPr>
            <a:lvl5pPr marL="0" indent="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8" name="Shape 38"/>
          <p:cNvSpPr>
            <a:spLocks noGrp="1"/>
          </p:cNvSpPr>
          <p:nvPr>
            <p:ph type="sldNum" sz="quarter" idx="2"/>
          </p:nvPr>
        </p:nvSpPr>
        <p:spPr>
          <a:xfrm>
            <a:off x="8156294" y="6248400"/>
            <a:ext cx="301907" cy="28882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5" name="image1.png" descr="dcr-logo"/>
          <p:cNvPicPr>
            <a:picLocks noChangeAspect="1"/>
          </p:cNvPicPr>
          <p:nvPr/>
        </p:nvPicPr>
        <p:blipFill>
          <a:blip r:embed="rId2"/>
          <a:stretch>
            <a:fillRect/>
          </a:stretch>
        </p:blipFill>
        <p:spPr>
          <a:xfrm>
            <a:off x="609600" y="5943600"/>
            <a:ext cx="587375" cy="696913"/>
          </a:xfrm>
          <a:prstGeom prst="rect">
            <a:avLst/>
          </a:prstGeom>
          <a:ln w="12700">
            <a:miter lim="400000"/>
          </a:ln>
        </p:spPr>
      </p:pic>
      <p:pic>
        <p:nvPicPr>
          <p:cNvPr id="46" name="image1.jpeg" descr="MysticR"/>
          <p:cNvPicPr>
            <a:picLocks noChangeAspect="1"/>
          </p:cNvPicPr>
          <p:nvPr/>
        </p:nvPicPr>
        <p:blipFill>
          <a:blip r:embed="rId3"/>
          <a:stretch>
            <a:fillRect/>
          </a:stretch>
        </p:blipFill>
        <p:spPr>
          <a:xfrm>
            <a:off x="7162800" y="614362"/>
            <a:ext cx="1252538" cy="833438"/>
          </a:xfrm>
          <a:prstGeom prst="rect">
            <a:avLst/>
          </a:prstGeom>
          <a:ln w="12700">
            <a:miter lim="400000"/>
          </a:ln>
        </p:spPr>
      </p:pic>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half" idx="1"/>
          </p:nvPr>
        </p:nvSpPr>
        <p:spPr>
          <a:xfrm>
            <a:off x="685800" y="1752600"/>
            <a:ext cx="3810000" cy="41910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6" name="image1.png" descr="dcr-logo"/>
          <p:cNvPicPr>
            <a:picLocks noChangeAspect="1"/>
          </p:cNvPicPr>
          <p:nvPr/>
        </p:nvPicPr>
        <p:blipFill>
          <a:blip r:embed="rId2"/>
          <a:stretch>
            <a:fillRect/>
          </a:stretch>
        </p:blipFill>
        <p:spPr>
          <a:xfrm>
            <a:off x="609600" y="5943600"/>
            <a:ext cx="587375" cy="696913"/>
          </a:xfrm>
          <a:prstGeom prst="rect">
            <a:avLst/>
          </a:prstGeom>
          <a:ln w="12700">
            <a:miter lim="400000"/>
          </a:ln>
        </p:spPr>
      </p:pic>
      <p:pic>
        <p:nvPicPr>
          <p:cNvPr id="57" name="image1.jpeg" descr="MysticR"/>
          <p:cNvPicPr>
            <a:picLocks noChangeAspect="1"/>
          </p:cNvPicPr>
          <p:nvPr/>
        </p:nvPicPr>
        <p:blipFill>
          <a:blip r:embed="rId3"/>
          <a:stretch>
            <a:fillRect/>
          </a:stretch>
        </p:blipFill>
        <p:spPr>
          <a:xfrm>
            <a:off x="7162800" y="614362"/>
            <a:ext cx="1252538" cy="833438"/>
          </a:xfrm>
          <a:prstGeom prst="rect">
            <a:avLst/>
          </a:prstGeom>
          <a:ln w="12700">
            <a:miter lim="400000"/>
          </a:ln>
        </p:spPr>
      </p:pic>
      <p:sp>
        <p:nvSpPr>
          <p:cNvPr id="58" name="Shape 58"/>
          <p:cNvSpPr>
            <a:spLocks noGrp="1"/>
          </p:cNvSpPr>
          <p:nvPr>
            <p:ph type="title"/>
          </p:nvPr>
        </p:nvSpPr>
        <p:spPr>
          <a:xfrm>
            <a:off x="457200" y="274638"/>
            <a:ext cx="8229600" cy="1143001"/>
          </a:xfrm>
          <a:prstGeom prst="rect">
            <a:avLst/>
          </a:prstGeom>
        </p:spPr>
        <p:txBody>
          <a:bodyPr/>
          <a:lstStyle/>
          <a:p>
            <a:r>
              <a:t>Title Text</a:t>
            </a:r>
          </a:p>
        </p:txBody>
      </p:sp>
      <p:sp>
        <p:nvSpPr>
          <p:cNvPr id="59" name="Shape 59"/>
          <p:cNvSpPr>
            <a:spLocks noGrp="1"/>
          </p:cNvSpPr>
          <p:nvPr>
            <p:ph type="body" sz="quarter" idx="1"/>
          </p:nvPr>
        </p:nvSpPr>
        <p:spPr>
          <a:xfrm>
            <a:off x="457200" y="1535112"/>
            <a:ext cx="4040188" cy="639763"/>
          </a:xfrm>
          <a:prstGeom prst="rect">
            <a:avLst/>
          </a:prstGeom>
        </p:spPr>
        <p:txBody>
          <a:bodyPr anchor="b"/>
          <a:lstStyle>
            <a:lvl1pPr marL="0" indent="0">
              <a:buSzTx/>
              <a:buNone/>
              <a:defRPr b="1"/>
            </a:lvl1pPr>
            <a:lvl2pPr marL="0" indent="0">
              <a:buSzTx/>
              <a:buNone/>
              <a:defRPr b="1"/>
            </a:lvl2pPr>
            <a:lvl3pPr marL="0" indent="0">
              <a:buSzTx/>
              <a:buNone/>
              <a:defRPr b="1"/>
            </a:lvl3pPr>
            <a:lvl4pPr marL="0" indent="0">
              <a:buSzTx/>
              <a:buNone/>
              <a:defRPr b="1"/>
            </a:lvl4pPr>
            <a:lvl5pPr marL="0" indent="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60" name="Shape 60"/>
          <p:cNvSpPr>
            <a:spLocks noGrp="1"/>
          </p:cNvSpPr>
          <p:nvPr>
            <p:ph type="body" sz="quarter" idx="13"/>
          </p:nvPr>
        </p:nvSpPr>
        <p:spPr>
          <a:xfrm>
            <a:off x="4645025" y="1535112"/>
            <a:ext cx="4041775" cy="639764"/>
          </a:xfrm>
          <a:prstGeom prst="rect">
            <a:avLst/>
          </a:prstGeom>
        </p:spPr>
        <p:txBody>
          <a:bodyPr anchor="b"/>
          <a:lstStyle/>
          <a:p>
            <a:endParaRPr/>
          </a:p>
        </p:txBody>
      </p:sp>
      <p:sp>
        <p:nvSpPr>
          <p:cNvPr id="61" name="Shape 61"/>
          <p:cNvSpPr>
            <a:spLocks noGrp="1"/>
          </p:cNvSpPr>
          <p:nvPr>
            <p:ph type="sldNum" sz="quarter" idx="2"/>
          </p:nvPr>
        </p:nvSpPr>
        <p:spPr>
          <a:xfrm>
            <a:off x="8156294" y="6248400"/>
            <a:ext cx="301907" cy="28882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8" name="image1.png" descr="dcr-logo"/>
          <p:cNvPicPr>
            <a:picLocks noChangeAspect="1"/>
          </p:cNvPicPr>
          <p:nvPr/>
        </p:nvPicPr>
        <p:blipFill>
          <a:blip r:embed="rId2"/>
          <a:stretch>
            <a:fillRect/>
          </a:stretch>
        </p:blipFill>
        <p:spPr>
          <a:xfrm>
            <a:off x="609600" y="5943600"/>
            <a:ext cx="587375" cy="696913"/>
          </a:xfrm>
          <a:prstGeom prst="rect">
            <a:avLst/>
          </a:prstGeom>
          <a:ln w="12700">
            <a:miter lim="400000"/>
          </a:ln>
        </p:spPr>
      </p:pic>
      <p:pic>
        <p:nvPicPr>
          <p:cNvPr id="79" name="image1.jpeg" descr="MysticR"/>
          <p:cNvPicPr>
            <a:picLocks noChangeAspect="1"/>
          </p:cNvPicPr>
          <p:nvPr/>
        </p:nvPicPr>
        <p:blipFill>
          <a:blip r:embed="rId3"/>
          <a:stretch>
            <a:fillRect/>
          </a:stretch>
        </p:blipFill>
        <p:spPr>
          <a:xfrm>
            <a:off x="7162800" y="614362"/>
            <a:ext cx="1252538" cy="833438"/>
          </a:xfrm>
          <a:prstGeom prst="rect">
            <a:avLst/>
          </a:prstGeom>
          <a:ln w="12700">
            <a:miter lim="400000"/>
          </a:ln>
        </p:spPr>
      </p:pic>
      <p:sp>
        <p:nvSpPr>
          <p:cNvPr id="80" name="Shape 80"/>
          <p:cNvSpPr>
            <a:spLocks noGrp="1"/>
          </p:cNvSpPr>
          <p:nvPr>
            <p:ph type="sldNum" sz="quarter" idx="2"/>
          </p:nvPr>
        </p:nvSpPr>
        <p:spPr>
          <a:xfrm>
            <a:off x="8156294" y="6248400"/>
            <a:ext cx="301907" cy="28882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7" name="image1.png" descr="dcr-logo"/>
          <p:cNvPicPr>
            <a:picLocks noChangeAspect="1"/>
          </p:cNvPicPr>
          <p:nvPr/>
        </p:nvPicPr>
        <p:blipFill>
          <a:blip r:embed="rId2"/>
          <a:stretch>
            <a:fillRect/>
          </a:stretch>
        </p:blipFill>
        <p:spPr>
          <a:xfrm>
            <a:off x="609600" y="5943600"/>
            <a:ext cx="587375" cy="696913"/>
          </a:xfrm>
          <a:prstGeom prst="rect">
            <a:avLst/>
          </a:prstGeom>
          <a:ln w="12700">
            <a:miter lim="400000"/>
          </a:ln>
        </p:spPr>
      </p:pic>
      <p:pic>
        <p:nvPicPr>
          <p:cNvPr id="88" name="image1.jpeg" descr="MysticR"/>
          <p:cNvPicPr>
            <a:picLocks noChangeAspect="1"/>
          </p:cNvPicPr>
          <p:nvPr/>
        </p:nvPicPr>
        <p:blipFill>
          <a:blip r:embed="rId3"/>
          <a:stretch>
            <a:fillRect/>
          </a:stretch>
        </p:blipFill>
        <p:spPr>
          <a:xfrm>
            <a:off x="7162800" y="614362"/>
            <a:ext cx="1252538" cy="833438"/>
          </a:xfrm>
          <a:prstGeom prst="rect">
            <a:avLst/>
          </a:prstGeom>
          <a:ln w="12700">
            <a:miter lim="400000"/>
          </a:ln>
        </p:spPr>
      </p:pic>
      <p:sp>
        <p:nvSpPr>
          <p:cNvPr id="89" name="Shape 89"/>
          <p:cNvSpPr>
            <a:spLocks noGrp="1"/>
          </p:cNvSpPr>
          <p:nvPr>
            <p:ph type="title"/>
          </p:nvPr>
        </p:nvSpPr>
        <p:spPr>
          <a:xfrm>
            <a:off x="457200" y="273050"/>
            <a:ext cx="3008315" cy="1162050"/>
          </a:xfrm>
          <a:prstGeom prst="rect">
            <a:avLst/>
          </a:prstGeom>
        </p:spPr>
        <p:txBody>
          <a:bodyPr anchor="b"/>
          <a:lstStyle>
            <a:lvl1pPr>
              <a:defRPr sz="2000" b="1"/>
            </a:lvl1pPr>
          </a:lstStyle>
          <a:p>
            <a:r>
              <a:t>Title Text</a:t>
            </a:r>
          </a:p>
        </p:txBody>
      </p:sp>
      <p:sp>
        <p:nvSpPr>
          <p:cNvPr id="90" name="Shape 90"/>
          <p:cNvSpPr>
            <a:spLocks noGrp="1"/>
          </p:cNvSpPr>
          <p:nvPr>
            <p:ph type="body" idx="1"/>
          </p:nvPr>
        </p:nvSpPr>
        <p:spPr>
          <a:xfrm>
            <a:off x="3575050" y="273050"/>
            <a:ext cx="5111750" cy="5853113"/>
          </a:xfrm>
          <a:prstGeom prst="rect">
            <a:avLst/>
          </a:prstGeom>
        </p:spPr>
        <p:txBody>
          <a:bodyPr/>
          <a:lstStyle>
            <a:lvl1pPr>
              <a:spcBef>
                <a:spcPts val="700"/>
              </a:spcBef>
              <a:defRPr sz="3200"/>
            </a:lvl1pPr>
            <a:lvl2pPr>
              <a:spcBef>
                <a:spcPts val="700"/>
              </a:spcBef>
              <a:defRPr sz="3200"/>
            </a:lvl2pPr>
            <a:lvl3pPr>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91" name="Shape 91"/>
          <p:cNvSpPr>
            <a:spLocks noGrp="1"/>
          </p:cNvSpPr>
          <p:nvPr>
            <p:ph type="body" sz="half" idx="13"/>
          </p:nvPr>
        </p:nvSpPr>
        <p:spPr>
          <a:xfrm>
            <a:off x="457198" y="1435100"/>
            <a:ext cx="3008317" cy="4691063"/>
          </a:xfrm>
          <a:prstGeom prst="rect">
            <a:avLst/>
          </a:prstGeom>
        </p:spPr>
        <p:txBody>
          <a:bodyPr/>
          <a:lstStyle/>
          <a:p>
            <a:endParaRPr/>
          </a:p>
        </p:txBody>
      </p:sp>
      <p:sp>
        <p:nvSpPr>
          <p:cNvPr id="92" name="Shape 92"/>
          <p:cNvSpPr>
            <a:spLocks noGrp="1"/>
          </p:cNvSpPr>
          <p:nvPr>
            <p:ph type="sldNum" sz="quarter" idx="2"/>
          </p:nvPr>
        </p:nvSpPr>
        <p:spPr>
          <a:xfrm>
            <a:off x="8156294" y="6248400"/>
            <a:ext cx="301907" cy="28882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99" name="image1.png" descr="dcr-logo"/>
          <p:cNvPicPr>
            <a:picLocks noChangeAspect="1"/>
          </p:cNvPicPr>
          <p:nvPr/>
        </p:nvPicPr>
        <p:blipFill>
          <a:blip r:embed="rId2"/>
          <a:stretch>
            <a:fillRect/>
          </a:stretch>
        </p:blipFill>
        <p:spPr>
          <a:xfrm>
            <a:off x="609600" y="5943600"/>
            <a:ext cx="587375" cy="696913"/>
          </a:xfrm>
          <a:prstGeom prst="rect">
            <a:avLst/>
          </a:prstGeom>
          <a:ln w="12700">
            <a:miter lim="400000"/>
          </a:ln>
        </p:spPr>
      </p:pic>
      <p:pic>
        <p:nvPicPr>
          <p:cNvPr id="100" name="image1.jpeg" descr="MysticR"/>
          <p:cNvPicPr>
            <a:picLocks noChangeAspect="1"/>
          </p:cNvPicPr>
          <p:nvPr/>
        </p:nvPicPr>
        <p:blipFill>
          <a:blip r:embed="rId3"/>
          <a:stretch>
            <a:fillRect/>
          </a:stretch>
        </p:blipFill>
        <p:spPr>
          <a:xfrm>
            <a:off x="7162800" y="614362"/>
            <a:ext cx="1252538" cy="833438"/>
          </a:xfrm>
          <a:prstGeom prst="rect">
            <a:avLst/>
          </a:prstGeom>
          <a:ln w="12700">
            <a:miter lim="400000"/>
          </a:ln>
        </p:spPr>
      </p:pic>
      <p:sp>
        <p:nvSpPr>
          <p:cNvPr id="101" name="Shape 101"/>
          <p:cNvSpPr>
            <a:spLocks noGrp="1"/>
          </p:cNvSpPr>
          <p:nvPr>
            <p:ph type="title"/>
          </p:nvPr>
        </p:nvSpPr>
        <p:spPr>
          <a:xfrm>
            <a:off x="1792288" y="4800600"/>
            <a:ext cx="5486402" cy="566738"/>
          </a:xfrm>
          <a:prstGeom prst="rect">
            <a:avLst/>
          </a:prstGeom>
        </p:spPr>
        <p:txBody>
          <a:bodyPr anchor="b"/>
          <a:lstStyle>
            <a:lvl1pPr>
              <a:defRPr sz="2000" b="1"/>
            </a:lvl1pPr>
          </a:lstStyle>
          <a:p>
            <a:r>
              <a:t>Title Text</a:t>
            </a:r>
          </a:p>
        </p:txBody>
      </p:sp>
      <p:sp>
        <p:nvSpPr>
          <p:cNvPr id="102" name="Shape 10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103" name="Shape 103"/>
          <p:cNvSpPr>
            <a:spLocks noGrp="1"/>
          </p:cNvSpPr>
          <p:nvPr>
            <p:ph type="body" sz="quarter" idx="1"/>
          </p:nvPr>
        </p:nvSpPr>
        <p:spPr>
          <a:xfrm>
            <a:off x="1792288" y="5367337"/>
            <a:ext cx="5486402" cy="804864"/>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xfrm>
            <a:off x="8156294" y="6248400"/>
            <a:ext cx="301907" cy="28882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111" name="image1.png" descr="dcr-logo"/>
          <p:cNvPicPr>
            <a:picLocks noChangeAspect="1"/>
          </p:cNvPicPr>
          <p:nvPr/>
        </p:nvPicPr>
        <p:blipFill>
          <a:blip r:embed="rId2"/>
          <a:stretch>
            <a:fillRect/>
          </a:stretch>
        </p:blipFill>
        <p:spPr>
          <a:xfrm>
            <a:off x="609600" y="5943600"/>
            <a:ext cx="587375" cy="696913"/>
          </a:xfrm>
          <a:prstGeom prst="rect">
            <a:avLst/>
          </a:prstGeom>
          <a:ln w="12700">
            <a:miter lim="400000"/>
          </a:ln>
        </p:spPr>
      </p:pic>
      <p:pic>
        <p:nvPicPr>
          <p:cNvPr id="112" name="image1.jpeg" descr="MysticR"/>
          <p:cNvPicPr>
            <a:picLocks noChangeAspect="1"/>
          </p:cNvPicPr>
          <p:nvPr/>
        </p:nvPicPr>
        <p:blipFill>
          <a:blip r:embed="rId3"/>
          <a:stretch>
            <a:fillRect/>
          </a:stretch>
        </p:blipFill>
        <p:spPr>
          <a:xfrm>
            <a:off x="7162800" y="614362"/>
            <a:ext cx="1252538" cy="833438"/>
          </a:xfrm>
          <a:prstGeom prst="rect">
            <a:avLst/>
          </a:prstGeom>
          <a:ln w="12700">
            <a:miter lim="400000"/>
          </a:ln>
        </p:spPr>
      </p:pic>
      <p:sp>
        <p:nvSpPr>
          <p:cNvPr id="113" name="Shape 113"/>
          <p:cNvSpPr>
            <a:spLocks noGrp="1"/>
          </p:cNvSpPr>
          <p:nvPr>
            <p:ph type="title"/>
          </p:nvPr>
        </p:nvSpPr>
        <p:spPr>
          <a:prstGeom prst="rect">
            <a:avLst/>
          </a:prstGeom>
        </p:spPr>
        <p:txBody>
          <a:bodyPr/>
          <a:lstStyle/>
          <a:p>
            <a:r>
              <a:t>Title Text</a:t>
            </a:r>
          </a:p>
        </p:txBody>
      </p:sp>
      <p:sp>
        <p:nvSpPr>
          <p:cNvPr id="114" name="Shape 114"/>
          <p:cNvSpPr>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dcr-logo"/>
          <p:cNvPicPr>
            <a:picLocks noChangeAspect="1"/>
          </p:cNvPicPr>
          <p:nvPr/>
        </p:nvPicPr>
        <p:blipFill>
          <a:blip r:embed="rId12"/>
          <a:stretch>
            <a:fillRect/>
          </a:stretch>
        </p:blipFill>
        <p:spPr>
          <a:xfrm>
            <a:off x="609600" y="5943600"/>
            <a:ext cx="587375" cy="696913"/>
          </a:xfrm>
          <a:prstGeom prst="rect">
            <a:avLst/>
          </a:prstGeom>
          <a:ln w="12700">
            <a:miter lim="400000"/>
          </a:ln>
        </p:spPr>
      </p:pic>
      <p:pic>
        <p:nvPicPr>
          <p:cNvPr id="3" name="image1.jpeg" descr="MysticR"/>
          <p:cNvPicPr>
            <a:picLocks noChangeAspect="1"/>
          </p:cNvPicPr>
          <p:nvPr/>
        </p:nvPicPr>
        <p:blipFill>
          <a:blip r:embed="rId13"/>
          <a:stretch>
            <a:fillRect/>
          </a:stretch>
        </p:blipFill>
        <p:spPr>
          <a:xfrm>
            <a:off x="7162800" y="614362"/>
            <a:ext cx="1252538" cy="833438"/>
          </a:xfrm>
          <a:prstGeom prst="rect">
            <a:avLst/>
          </a:prstGeom>
          <a:ln w="12700">
            <a:miter lim="400000"/>
          </a:ln>
        </p:spPr>
      </p:pic>
      <p:sp>
        <p:nvSpPr>
          <p:cNvPr id="4" name="Shape 4"/>
          <p:cNvSpPr>
            <a:spLocks noGrp="1"/>
          </p:cNvSpPr>
          <p:nvPr>
            <p:ph type="title"/>
          </p:nvPr>
        </p:nvSpPr>
        <p:spPr>
          <a:xfrm>
            <a:off x="685800" y="609600"/>
            <a:ext cx="6508750" cy="838200"/>
          </a:xfrm>
          <a:prstGeom prst="rect">
            <a:avLst/>
          </a:prstGeom>
          <a:solidFill>
            <a:srgbClr val="C6CEBD"/>
          </a:solidFill>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Click to edit Master title style</a:t>
            </a:r>
          </a:p>
        </p:txBody>
      </p:sp>
      <p:sp>
        <p:nvSpPr>
          <p:cNvPr id="5" name="Shape 5"/>
          <p:cNvSpPr>
            <a:spLocks noGrp="1"/>
          </p:cNvSpPr>
          <p:nvPr>
            <p:ph type="body" idx="1"/>
          </p:nvPr>
        </p:nvSpPr>
        <p:spPr>
          <a:xfrm>
            <a:off x="685800" y="1752600"/>
            <a:ext cx="7772400" cy="4191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Click to edit Master text styles</a:t>
            </a:r>
          </a:p>
          <a:p>
            <a:pPr lvl="1"/>
            <a:r>
              <a:t>Second level</a:t>
            </a:r>
          </a:p>
          <a:p>
            <a:pPr lvl="2"/>
            <a:r>
              <a:t>Third level</a:t>
            </a:r>
          </a:p>
          <a:p>
            <a:pPr lvl="3"/>
            <a:r>
              <a:t>Fourth level</a:t>
            </a:r>
          </a:p>
          <a:p>
            <a:pPr lvl="4"/>
            <a:r>
              <a:t>Fifth level</a:t>
            </a:r>
          </a:p>
        </p:txBody>
      </p:sp>
      <p:sp>
        <p:nvSpPr>
          <p:cNvPr id="6" name="Shape 6"/>
          <p:cNvSpPr>
            <a:spLocks noGrp="1"/>
          </p:cNvSpPr>
          <p:nvPr>
            <p:ph type="sldNum" sz="quarter" idx="2"/>
          </p:nvPr>
        </p:nvSpPr>
        <p:spPr>
          <a:xfrm>
            <a:off x="8156295" y="6248400"/>
            <a:ext cx="301907" cy="288822"/>
          </a:xfrm>
          <a:prstGeom prst="rect">
            <a:avLst/>
          </a:prstGeom>
          <a:ln w="12700">
            <a:miter lim="400000"/>
          </a:ln>
        </p:spPr>
        <p:txBody>
          <a:bodyPr wrap="none" lIns="45718" tIns="45718" rIns="45718" bIns="45718">
            <a:spAutoFit/>
          </a:bodyPr>
          <a:lstStyle>
            <a:lvl1pPr algn="r">
              <a:defRPr sz="1400"/>
            </a:lvl1pPr>
          </a:lstStyle>
          <a:p>
            <a:fld id="{86CB4B4D-7CA3-9044-876B-883B54F8677D}" type="slidenum">
              <a:t>‹#›</a:t>
            </a:fld>
            <a:endParaRPr/>
          </a:p>
        </p:txBody>
      </p:sp>
      <p:sp>
        <p:nvSpPr>
          <p:cNvPr id="7" name="Shape 7"/>
          <p:cNvSpPr/>
          <p:nvPr/>
        </p:nvSpPr>
        <p:spPr>
          <a:xfrm>
            <a:off x="3017883" y="6171784"/>
            <a:ext cx="3108234" cy="4420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lgn="ctr">
              <a:defRPr sz="1200"/>
            </a:pPr>
            <a:r>
              <a:t>Jeffrey R. Parenti, PE, PTOE, PTP, ENV SP</a:t>
            </a:r>
          </a:p>
          <a:p>
            <a:pPr algn="ctr">
              <a:defRPr sz="1200"/>
            </a:pPr>
            <a:r>
              <a:t>Deputy Chief Engineer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100000"/>
        </a:lnSpc>
        <a:spcBef>
          <a:spcPts val="0"/>
        </a:spcBef>
        <a:spcAft>
          <a:spcPts val="0"/>
        </a:spcAft>
        <a:buClrTx/>
        <a:buSzTx/>
        <a:buFontTx/>
        <a:buNone/>
        <a:tabLst/>
        <a:defRPr sz="3300" b="0" i="0" u="none" strike="noStrike" cap="none" spc="0" baseline="0">
          <a:ln>
            <a:noFill/>
          </a:ln>
          <a:solidFill>
            <a:srgbClr val="370A0A"/>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sz="3300" b="0" i="0" u="none" strike="noStrike" cap="none" spc="0" baseline="0">
          <a:ln>
            <a:noFill/>
          </a:ln>
          <a:solidFill>
            <a:srgbClr val="370A0A"/>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sz="3300" b="0" i="0" u="none" strike="noStrike" cap="none" spc="0" baseline="0">
          <a:ln>
            <a:noFill/>
          </a:ln>
          <a:solidFill>
            <a:srgbClr val="370A0A"/>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sz="3300" b="0" i="0" u="none" strike="noStrike" cap="none" spc="0" baseline="0">
          <a:ln>
            <a:noFill/>
          </a:ln>
          <a:solidFill>
            <a:srgbClr val="370A0A"/>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sz="3300" b="0" i="0" u="none" strike="noStrike" cap="none" spc="0" baseline="0">
          <a:ln>
            <a:noFill/>
          </a:ln>
          <a:solidFill>
            <a:srgbClr val="370A0A"/>
          </a:solidFill>
          <a:uFillTx/>
          <a:latin typeface="Verdana"/>
          <a:ea typeface="Verdana"/>
          <a:cs typeface="Verdana"/>
          <a:sym typeface="Verdana"/>
        </a:defRPr>
      </a:lvl5pPr>
      <a:lvl6pPr marL="0" marR="0" indent="0" algn="l" defTabSz="914400" rtl="0" latinLnBrk="0">
        <a:lnSpc>
          <a:spcPct val="100000"/>
        </a:lnSpc>
        <a:spcBef>
          <a:spcPts val="0"/>
        </a:spcBef>
        <a:spcAft>
          <a:spcPts val="0"/>
        </a:spcAft>
        <a:buClrTx/>
        <a:buSzTx/>
        <a:buFontTx/>
        <a:buNone/>
        <a:tabLst/>
        <a:defRPr sz="3300" b="0" i="0" u="none" strike="noStrike" cap="none" spc="0" baseline="0">
          <a:ln>
            <a:noFill/>
          </a:ln>
          <a:solidFill>
            <a:srgbClr val="370A0A"/>
          </a:solidFill>
          <a:uFillTx/>
          <a:latin typeface="Verdana"/>
          <a:ea typeface="Verdana"/>
          <a:cs typeface="Verdana"/>
          <a:sym typeface="Verdana"/>
        </a:defRPr>
      </a:lvl6pPr>
      <a:lvl7pPr marL="0" marR="0" indent="0" algn="l" defTabSz="914400" rtl="0" latinLnBrk="0">
        <a:lnSpc>
          <a:spcPct val="100000"/>
        </a:lnSpc>
        <a:spcBef>
          <a:spcPts val="0"/>
        </a:spcBef>
        <a:spcAft>
          <a:spcPts val="0"/>
        </a:spcAft>
        <a:buClrTx/>
        <a:buSzTx/>
        <a:buFontTx/>
        <a:buNone/>
        <a:tabLst/>
        <a:defRPr sz="3300" b="0" i="0" u="none" strike="noStrike" cap="none" spc="0" baseline="0">
          <a:ln>
            <a:noFill/>
          </a:ln>
          <a:solidFill>
            <a:srgbClr val="370A0A"/>
          </a:solidFill>
          <a:uFillTx/>
          <a:latin typeface="Verdana"/>
          <a:ea typeface="Verdana"/>
          <a:cs typeface="Verdana"/>
          <a:sym typeface="Verdana"/>
        </a:defRPr>
      </a:lvl7pPr>
      <a:lvl8pPr marL="0" marR="0" indent="0" algn="l" defTabSz="914400" rtl="0" latinLnBrk="0">
        <a:lnSpc>
          <a:spcPct val="100000"/>
        </a:lnSpc>
        <a:spcBef>
          <a:spcPts val="0"/>
        </a:spcBef>
        <a:spcAft>
          <a:spcPts val="0"/>
        </a:spcAft>
        <a:buClrTx/>
        <a:buSzTx/>
        <a:buFontTx/>
        <a:buNone/>
        <a:tabLst/>
        <a:defRPr sz="3300" b="0" i="0" u="none" strike="noStrike" cap="none" spc="0" baseline="0">
          <a:ln>
            <a:noFill/>
          </a:ln>
          <a:solidFill>
            <a:srgbClr val="370A0A"/>
          </a:solidFill>
          <a:uFillTx/>
          <a:latin typeface="Verdana"/>
          <a:ea typeface="Verdana"/>
          <a:cs typeface="Verdana"/>
          <a:sym typeface="Verdana"/>
        </a:defRPr>
      </a:lvl8pPr>
      <a:lvl9pPr marL="0" marR="0" indent="0" algn="l" defTabSz="914400" rtl="0" latinLnBrk="0">
        <a:lnSpc>
          <a:spcPct val="100000"/>
        </a:lnSpc>
        <a:spcBef>
          <a:spcPts val="0"/>
        </a:spcBef>
        <a:spcAft>
          <a:spcPts val="0"/>
        </a:spcAft>
        <a:buClrTx/>
        <a:buSzTx/>
        <a:buFontTx/>
        <a:buNone/>
        <a:tabLst/>
        <a:defRPr sz="3300" b="0" i="0" u="none" strike="noStrike" cap="none" spc="0" baseline="0">
          <a:ln>
            <a:noFill/>
          </a:ln>
          <a:solidFill>
            <a:srgbClr val="370A0A"/>
          </a:solidFill>
          <a:uFillTx/>
          <a:latin typeface="Verdana"/>
          <a:ea typeface="Verdana"/>
          <a:cs typeface="Verdana"/>
          <a:sym typeface="Verdana"/>
        </a:defRPr>
      </a:lvl9pPr>
    </p:titleStyle>
    <p:bodyStyle>
      <a:lvl1pPr marL="3429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370A0A"/>
          </a:solidFill>
          <a:uFillTx/>
          <a:latin typeface="Verdana"/>
          <a:ea typeface="Verdana"/>
          <a:cs typeface="Verdana"/>
          <a:sym typeface="Verdana"/>
        </a:defRPr>
      </a:lvl1pPr>
      <a:lvl2pPr marL="783771" marR="0" indent="-326571"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370A0A"/>
          </a:solidFill>
          <a:uFillTx/>
          <a:latin typeface="Verdana"/>
          <a:ea typeface="Verdana"/>
          <a:cs typeface="Verdana"/>
          <a:sym typeface="Verdana"/>
        </a:defRPr>
      </a:lvl2pPr>
      <a:lvl3pPr marL="12192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370A0A"/>
          </a:solidFill>
          <a:uFillTx/>
          <a:latin typeface="Verdana"/>
          <a:ea typeface="Verdana"/>
          <a:cs typeface="Verdana"/>
          <a:sym typeface="Verdana"/>
        </a:defRPr>
      </a:lvl3pPr>
      <a:lvl4pPr marL="1763484" marR="0" indent="-391884"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370A0A"/>
          </a:solidFill>
          <a:uFillTx/>
          <a:latin typeface="Verdana"/>
          <a:ea typeface="Verdana"/>
          <a:cs typeface="Verdana"/>
          <a:sym typeface="Verdana"/>
        </a:defRPr>
      </a:lvl4pPr>
      <a:lvl5pPr marL="7315200" marR="0" indent="-54864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370A0A"/>
          </a:solidFill>
          <a:uFillTx/>
          <a:latin typeface="Verdana"/>
          <a:ea typeface="Verdana"/>
          <a:cs typeface="Verdana"/>
          <a:sym typeface="Verdana"/>
        </a:defRPr>
      </a:lvl5pPr>
      <a:lvl6pPr marL="7772400" marR="0" indent="-54864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370A0A"/>
          </a:solidFill>
          <a:uFillTx/>
          <a:latin typeface="Verdana"/>
          <a:ea typeface="Verdana"/>
          <a:cs typeface="Verdana"/>
          <a:sym typeface="Verdana"/>
        </a:defRPr>
      </a:lvl6pPr>
      <a:lvl7pPr marL="8229600" marR="0" indent="-54864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370A0A"/>
          </a:solidFill>
          <a:uFillTx/>
          <a:latin typeface="Verdana"/>
          <a:ea typeface="Verdana"/>
          <a:cs typeface="Verdana"/>
          <a:sym typeface="Verdana"/>
        </a:defRPr>
      </a:lvl7pPr>
      <a:lvl8pPr marL="8686800" marR="0" indent="-54864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370A0A"/>
          </a:solidFill>
          <a:uFillTx/>
          <a:latin typeface="Verdana"/>
          <a:ea typeface="Verdana"/>
          <a:cs typeface="Verdana"/>
          <a:sym typeface="Verdana"/>
        </a:defRPr>
      </a:lvl8pPr>
      <a:lvl9pPr marL="9144000" marR="0" indent="-54864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370A0A"/>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ass.gov/dcr" TargetMode="External"/><Relationship Id="rId2" Type="http://schemas.openxmlformats.org/officeDocument/2006/relationships/hyperlink" Target="mailto:jeffrey.parenti@mas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ctrTitle"/>
          </p:nvPr>
        </p:nvSpPr>
        <p:spPr>
          <a:prstGeom prst="rect">
            <a:avLst/>
          </a:prstGeom>
        </p:spPr>
        <p:txBody>
          <a:bodyPr/>
          <a:lstStyle>
            <a:lvl1pPr algn="ctr"/>
          </a:lstStyle>
          <a:p>
            <a:r>
              <a:rPr lang="en-US" dirty="0"/>
              <a:t>Resilient to Change</a:t>
            </a:r>
            <a:br>
              <a:rPr lang="en-US" dirty="0"/>
            </a:br>
            <a:r>
              <a:rPr lang="en-US" dirty="0"/>
              <a:t>The DCR Perspective</a:t>
            </a:r>
            <a:endParaRPr dirty="0"/>
          </a:p>
        </p:txBody>
      </p:sp>
      <p:sp>
        <p:nvSpPr>
          <p:cNvPr id="136" name="Shape 136"/>
          <p:cNvSpPr>
            <a:spLocks noGrp="1"/>
          </p:cNvSpPr>
          <p:nvPr>
            <p:ph type="subTitle" sz="quarter" idx="1"/>
          </p:nvPr>
        </p:nvSpPr>
        <p:spPr>
          <a:xfrm>
            <a:off x="1219200" y="3886200"/>
            <a:ext cx="6705600" cy="1752600"/>
          </a:xfrm>
          <a:prstGeom prst="rect">
            <a:avLst/>
          </a:prstGeom>
        </p:spPr>
        <p:txBody>
          <a:bodyPr/>
          <a:lstStyle/>
          <a:p>
            <a:pPr algn="l" defTabSz="877822">
              <a:defRPr sz="2300"/>
            </a:pPr>
            <a:r>
              <a:rPr dirty="0"/>
              <a:t>Jeffrey R. Parenti, PE, PTOE, PTP, ENV SP</a:t>
            </a:r>
          </a:p>
          <a:p>
            <a:pPr algn="l" defTabSz="877822">
              <a:defRPr sz="1700"/>
            </a:pPr>
            <a:endParaRPr dirty="0"/>
          </a:p>
          <a:p>
            <a:pPr algn="l" defTabSz="877822">
              <a:spcBef>
                <a:spcPts val="400"/>
              </a:spcBef>
              <a:defRPr sz="1700"/>
            </a:pPr>
            <a:r>
              <a:rPr lang="en-US" dirty="0"/>
              <a:t>ACEC/MA</a:t>
            </a:r>
            <a:endParaRPr dirty="0"/>
          </a:p>
          <a:p>
            <a:pPr algn="l" defTabSz="877822">
              <a:spcBef>
                <a:spcPts val="400"/>
              </a:spcBef>
              <a:defRPr sz="1700"/>
            </a:pPr>
            <a:r>
              <a:rPr lang="en-US" dirty="0"/>
              <a:t>Climate Resiliency and Risk Management Update</a:t>
            </a:r>
            <a:endParaRPr dirty="0"/>
          </a:p>
          <a:p>
            <a:pPr algn="l" defTabSz="877822">
              <a:spcBef>
                <a:spcPts val="400"/>
              </a:spcBef>
              <a:defRPr sz="1700"/>
            </a:pPr>
            <a:r>
              <a:rPr lang="en-US" dirty="0"/>
              <a:t>September 18</a:t>
            </a:r>
            <a:r>
              <a:rPr dirty="0"/>
              <a:t>, 201</a:t>
            </a:r>
            <a:r>
              <a:rPr lang="en-US" dirty="0"/>
              <a:t>9</a:t>
            </a:r>
            <a:endParaRPr dirty="0"/>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DCR Climate Action</a:t>
            </a:r>
          </a:p>
        </p:txBody>
      </p:sp>
      <p:sp>
        <p:nvSpPr>
          <p:cNvPr id="3" name="Text Placeholder 2"/>
          <p:cNvSpPr>
            <a:spLocks noGrp="1"/>
          </p:cNvSpPr>
          <p:nvPr>
            <p:ph type="body" idx="1"/>
          </p:nvPr>
        </p:nvSpPr>
        <p:spPr/>
        <p:txBody>
          <a:bodyPr/>
          <a:lstStyle/>
          <a:p>
            <a:r>
              <a:rPr lang="en-US" dirty="0"/>
              <a:t>In January, 2019, the agency kicked off its implementation effort in a meeting with senior managers and program leaders from across and formed four working groups.  </a:t>
            </a:r>
          </a:p>
          <a:p>
            <a:pPr lvl="1"/>
            <a:r>
              <a:rPr lang="en-US" dirty="0"/>
              <a:t>Design Standards</a:t>
            </a:r>
          </a:p>
          <a:p>
            <a:pPr lvl="1"/>
            <a:r>
              <a:rPr lang="en-US" dirty="0"/>
              <a:t>Forest Action Plan</a:t>
            </a:r>
          </a:p>
          <a:p>
            <a:pPr lvl="1"/>
            <a:r>
              <a:rPr lang="en-US" dirty="0"/>
              <a:t>Communications</a:t>
            </a:r>
          </a:p>
          <a:p>
            <a:pPr lvl="1"/>
            <a:r>
              <a:rPr lang="en-US" dirty="0"/>
              <a:t>Planning/Data Collection</a:t>
            </a:r>
          </a:p>
          <a:p>
            <a:endParaRPr lang="en-US" dirty="0"/>
          </a:p>
        </p:txBody>
      </p:sp>
    </p:spTree>
    <p:extLst>
      <p:ext uri="{BB962C8B-B14F-4D97-AF65-F5344CB8AC3E}">
        <p14:creationId xmlns:p14="http://schemas.microsoft.com/office/powerpoint/2010/main" val="35530960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DCR Climate Action</a:t>
            </a:r>
          </a:p>
        </p:txBody>
      </p:sp>
      <p:sp>
        <p:nvSpPr>
          <p:cNvPr id="3" name="Text Placeholder 2"/>
          <p:cNvSpPr>
            <a:spLocks noGrp="1"/>
          </p:cNvSpPr>
          <p:nvPr>
            <p:ph type="body" idx="1"/>
          </p:nvPr>
        </p:nvSpPr>
        <p:spPr/>
        <p:txBody>
          <a:bodyPr>
            <a:normAutofit fontScale="92500"/>
          </a:bodyPr>
          <a:lstStyle/>
          <a:p>
            <a:r>
              <a:rPr lang="en-US" dirty="0"/>
              <a:t>Leadership Academy in April 2019</a:t>
            </a:r>
          </a:p>
          <a:p>
            <a:pPr marL="898071" lvl="1" indent="-457200"/>
            <a:r>
              <a:rPr lang="en-US" dirty="0"/>
              <a:t>DCR rolled out the four working groups to the staff with presentations about actions to date and an invitation to offer ideas and input.  </a:t>
            </a:r>
          </a:p>
          <a:p>
            <a:pPr marL="898071" lvl="1" indent="-457200"/>
            <a:r>
              <a:rPr lang="en-US" dirty="0"/>
              <a:t>DCR wants everyone to understand the predicted effects of climate change.  We also gave all staff a Toolkit on Climate Change with the Executive Summary and DCR’s actions </a:t>
            </a:r>
          </a:p>
          <a:p>
            <a:pPr marL="898071" lvl="1" indent="-457200"/>
            <a:r>
              <a:rPr lang="en-US" dirty="0"/>
              <a:t>Keynote speaker Dr. Renee Salas spoke about the connection between climate change and health.  </a:t>
            </a:r>
          </a:p>
          <a:p>
            <a:endParaRPr lang="en-US" dirty="0"/>
          </a:p>
        </p:txBody>
      </p:sp>
    </p:spTree>
    <p:extLst>
      <p:ext uri="{BB962C8B-B14F-4D97-AF65-F5344CB8AC3E}">
        <p14:creationId xmlns:p14="http://schemas.microsoft.com/office/powerpoint/2010/main" val="29820081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DCR Climate Action</a:t>
            </a:r>
          </a:p>
        </p:txBody>
      </p:sp>
      <p:sp>
        <p:nvSpPr>
          <p:cNvPr id="3" name="Text Placeholder 2"/>
          <p:cNvSpPr>
            <a:spLocks noGrp="1"/>
          </p:cNvSpPr>
          <p:nvPr>
            <p:ph type="body" idx="1"/>
          </p:nvPr>
        </p:nvSpPr>
        <p:spPr/>
        <p:txBody>
          <a:bodyPr>
            <a:normAutofit fontScale="92500"/>
          </a:bodyPr>
          <a:lstStyle/>
          <a:p>
            <a:r>
              <a:rPr lang="en-US" dirty="0"/>
              <a:t>Leadership Academy in April 2019</a:t>
            </a:r>
          </a:p>
          <a:p>
            <a:pPr marL="898071" lvl="1" indent="-457200"/>
            <a:r>
              <a:rPr lang="en-US" dirty="0"/>
              <a:t>DCR rolled out the four working groups to the staff with presentations about actions to date and an invitation to offer ideas and input.  </a:t>
            </a:r>
          </a:p>
          <a:p>
            <a:pPr marL="898071" lvl="1" indent="-457200"/>
            <a:r>
              <a:rPr lang="en-US" dirty="0"/>
              <a:t>DCR wants everyone to understand the predicted effects of climate change.  We also gave all staff a Toolkit on Climate Change with the Executive Summary and DCR’s actions </a:t>
            </a:r>
          </a:p>
          <a:p>
            <a:pPr marL="898071" lvl="1" indent="-457200"/>
            <a:r>
              <a:rPr lang="en-US" dirty="0"/>
              <a:t>Keynote speaker Dr. Renee Salas spoke about the connection between climate change and health.  </a:t>
            </a:r>
          </a:p>
          <a:p>
            <a:endParaRPr lang="en-US" dirty="0"/>
          </a:p>
        </p:txBody>
      </p:sp>
    </p:spTree>
    <p:extLst>
      <p:ext uri="{BB962C8B-B14F-4D97-AF65-F5344CB8AC3E}">
        <p14:creationId xmlns:p14="http://schemas.microsoft.com/office/powerpoint/2010/main" val="162278425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Progress</a:t>
            </a:r>
          </a:p>
        </p:txBody>
      </p:sp>
      <p:sp>
        <p:nvSpPr>
          <p:cNvPr id="3" name="Text Placeholder 2"/>
          <p:cNvSpPr>
            <a:spLocks noGrp="1"/>
          </p:cNvSpPr>
          <p:nvPr>
            <p:ph type="body" idx="1"/>
          </p:nvPr>
        </p:nvSpPr>
        <p:spPr/>
        <p:txBody>
          <a:bodyPr>
            <a:normAutofit/>
          </a:bodyPr>
          <a:lstStyle/>
          <a:p>
            <a:pPr marL="457200" indent="-457200"/>
            <a:r>
              <a:rPr lang="en-US" i="1" dirty="0"/>
              <a:t>Design Standards </a:t>
            </a:r>
            <a:r>
              <a:rPr lang="en-US" dirty="0"/>
              <a:t>is working on developing design principles to help guide the agency’s design decisions  </a:t>
            </a:r>
          </a:p>
          <a:p>
            <a:pPr marL="457200" indent="-457200"/>
            <a:r>
              <a:rPr lang="en-US" i="1" dirty="0"/>
              <a:t>Forest Action Plan </a:t>
            </a:r>
            <a:r>
              <a:rPr lang="en-US" dirty="0"/>
              <a:t>is addressing climate change in the update to DCR’s plan (updates are required every 10 years to the US Forest Service)</a:t>
            </a:r>
          </a:p>
          <a:p>
            <a:pPr marL="898071" lvl="1" indent="-457200"/>
            <a:endParaRPr lang="en-US" dirty="0"/>
          </a:p>
        </p:txBody>
      </p:sp>
    </p:spTree>
    <p:extLst>
      <p:ext uri="{BB962C8B-B14F-4D97-AF65-F5344CB8AC3E}">
        <p14:creationId xmlns:p14="http://schemas.microsoft.com/office/powerpoint/2010/main" val="7128156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Progress</a:t>
            </a:r>
          </a:p>
        </p:txBody>
      </p:sp>
      <p:sp>
        <p:nvSpPr>
          <p:cNvPr id="3" name="Text Placeholder 2"/>
          <p:cNvSpPr>
            <a:spLocks noGrp="1"/>
          </p:cNvSpPr>
          <p:nvPr>
            <p:ph type="body" idx="1"/>
          </p:nvPr>
        </p:nvSpPr>
        <p:spPr/>
        <p:txBody>
          <a:bodyPr>
            <a:normAutofit fontScale="92500" lnSpcReduction="10000"/>
          </a:bodyPr>
          <a:lstStyle/>
          <a:p>
            <a:r>
              <a:rPr lang="en-US" i="1" dirty="0"/>
              <a:t>Communications</a:t>
            </a:r>
            <a:r>
              <a:rPr lang="en-US" dirty="0"/>
              <a:t> </a:t>
            </a:r>
          </a:p>
          <a:p>
            <a:pPr lvl="1"/>
            <a:r>
              <a:rPr lang="en-US" dirty="0"/>
              <a:t>Developed a dictionary of climate change words for staff to be conversant with climate changer terms as well as potential conditions and proposed solutions</a:t>
            </a:r>
          </a:p>
          <a:p>
            <a:pPr lvl="1"/>
            <a:r>
              <a:rPr lang="en-US" dirty="0"/>
              <a:t>Issued climate change themed backpacks to parks for visitors to check out and use during their park visit. The pack contains books and materials to introduce simple concepts to explain climate change</a:t>
            </a:r>
          </a:p>
          <a:p>
            <a:pPr lvl="1"/>
            <a:r>
              <a:rPr lang="en-US" dirty="0"/>
              <a:t>Developing junior ranger book with climate change theme</a:t>
            </a:r>
          </a:p>
          <a:p>
            <a:pPr marL="898071" lvl="1" indent="-457200"/>
            <a:endParaRPr lang="en-US" dirty="0"/>
          </a:p>
        </p:txBody>
      </p:sp>
    </p:spTree>
    <p:extLst>
      <p:ext uri="{BB962C8B-B14F-4D97-AF65-F5344CB8AC3E}">
        <p14:creationId xmlns:p14="http://schemas.microsoft.com/office/powerpoint/2010/main" val="5761364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Progress</a:t>
            </a:r>
          </a:p>
        </p:txBody>
      </p:sp>
      <p:sp>
        <p:nvSpPr>
          <p:cNvPr id="3" name="Text Placeholder 2"/>
          <p:cNvSpPr>
            <a:spLocks noGrp="1"/>
          </p:cNvSpPr>
          <p:nvPr>
            <p:ph type="body" idx="1"/>
          </p:nvPr>
        </p:nvSpPr>
        <p:spPr/>
        <p:txBody>
          <a:bodyPr>
            <a:normAutofit fontScale="85000" lnSpcReduction="10000"/>
          </a:bodyPr>
          <a:lstStyle/>
          <a:p>
            <a:r>
              <a:rPr lang="en-US" i="1" dirty="0"/>
              <a:t>Planning/Data Collection</a:t>
            </a:r>
            <a:r>
              <a:rPr lang="en-US" dirty="0"/>
              <a:t> </a:t>
            </a:r>
          </a:p>
          <a:p>
            <a:pPr lvl="1"/>
            <a:r>
              <a:rPr lang="en-US" dirty="0"/>
              <a:t>Developing a scope to complete a pilot vulnerability study of one DCR property which would assess the current assets (buildings, cultural resources, forests, etc.) and overlay the proposed conditions (increased temperature, increased rainfall, etc.) to determine the vulnerability of assets.  </a:t>
            </a:r>
          </a:p>
          <a:p>
            <a:pPr lvl="2"/>
            <a:r>
              <a:rPr lang="en-US" dirty="0"/>
              <a:t>Help the agency make decisions about how to safeguard the assets through mitigation and adaptation where possible.  The idea is to use the pilot to develop a methodology that can be used statewide.  </a:t>
            </a:r>
          </a:p>
          <a:p>
            <a:pPr lvl="2"/>
            <a:r>
              <a:rPr lang="en-US" dirty="0"/>
              <a:t>Factor into our decision-making about prioritizing projects to fund in DCR’s large portfolio. </a:t>
            </a:r>
          </a:p>
          <a:p>
            <a:pPr marL="898071" lvl="1" indent="-457200"/>
            <a:endParaRPr lang="en-US" dirty="0"/>
          </a:p>
        </p:txBody>
      </p:sp>
    </p:spTree>
    <p:extLst>
      <p:ext uri="{BB962C8B-B14F-4D97-AF65-F5344CB8AC3E}">
        <p14:creationId xmlns:p14="http://schemas.microsoft.com/office/powerpoint/2010/main" val="31991554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prstGeom prst="rect">
            <a:avLst/>
          </a:prstGeom>
        </p:spPr>
        <p:txBody>
          <a:bodyPr/>
          <a:lstStyle/>
          <a:p>
            <a:r>
              <a:t>Discussion</a:t>
            </a:r>
          </a:p>
        </p:txBody>
      </p:sp>
      <p:sp>
        <p:nvSpPr>
          <p:cNvPr id="274" name="Shape 274"/>
          <p:cNvSpPr>
            <a:spLocks noGrp="1"/>
          </p:cNvSpPr>
          <p:nvPr>
            <p:ph type="body" idx="1"/>
          </p:nvPr>
        </p:nvSpPr>
        <p:spPr>
          <a:prstGeom prst="rect">
            <a:avLst/>
          </a:prstGeom>
        </p:spPr>
        <p:txBody>
          <a:bodyPr>
            <a:normAutofit/>
          </a:bodyPr>
          <a:lstStyle/>
          <a:p>
            <a:pPr marL="0" indent="0">
              <a:buSzTx/>
              <a:buNone/>
            </a:pPr>
            <a:r>
              <a:rPr dirty="0"/>
              <a:t>Jeffrey R. Parenti, PE, PTOE, PTP, ENV SP</a:t>
            </a:r>
          </a:p>
          <a:p>
            <a:pPr marL="0" indent="0">
              <a:buSzTx/>
              <a:buNone/>
            </a:pPr>
            <a:r>
              <a:rPr dirty="0"/>
              <a:t>Deputy Chief Engineer</a:t>
            </a:r>
          </a:p>
          <a:p>
            <a:pPr marL="0" indent="0">
              <a:buSzTx/>
              <a:buNone/>
            </a:pPr>
            <a:r>
              <a:rPr u="sng" dirty="0">
                <a:solidFill>
                  <a:srgbClr val="0000FF"/>
                </a:solidFill>
                <a:uFill>
                  <a:solidFill>
                    <a:srgbClr val="0000FF"/>
                  </a:solidFill>
                </a:uFill>
                <a:hlinkClick r:id="rId2"/>
              </a:rPr>
              <a:t>jeffrey.parenti@mass.gov</a:t>
            </a:r>
          </a:p>
          <a:p>
            <a:pPr marL="0" indent="0">
              <a:buSzTx/>
              <a:buNone/>
            </a:pPr>
            <a:r>
              <a:rPr dirty="0"/>
              <a:t>617.626.1499</a:t>
            </a:r>
          </a:p>
          <a:p>
            <a:pPr marL="0" indent="0">
              <a:buSzTx/>
              <a:buNone/>
            </a:pPr>
            <a:endParaRPr lang="en-US" dirty="0"/>
          </a:p>
          <a:p>
            <a:pPr marL="0" indent="0">
              <a:buSzTx/>
              <a:buNone/>
            </a:pPr>
            <a:endParaRPr dirty="0"/>
          </a:p>
          <a:p>
            <a:pPr marL="0" indent="0" algn="ctr">
              <a:buSzTx/>
              <a:buNone/>
            </a:pPr>
            <a:r>
              <a:rPr u="sng" dirty="0">
                <a:solidFill>
                  <a:srgbClr val="0000FF"/>
                </a:solidFill>
                <a:uFill>
                  <a:solidFill>
                    <a:srgbClr val="0000FF"/>
                  </a:solidFill>
                </a:uFill>
                <a:hlinkClick r:id="rId3"/>
              </a:rPr>
              <a:t>mass.gov/</a:t>
            </a:r>
            <a:r>
              <a:rPr u="sng" dirty="0" err="1">
                <a:solidFill>
                  <a:srgbClr val="0000FF"/>
                </a:solidFill>
                <a:uFill>
                  <a:solidFill>
                    <a:srgbClr val="0000FF"/>
                  </a:solidFill>
                </a:uFill>
                <a:hlinkClick r:id="rId3"/>
              </a:rPr>
              <a:t>dcr</a:t>
            </a:r>
            <a:endParaRPr u="sng" dirty="0">
              <a:solidFill>
                <a:srgbClr val="0000FF"/>
              </a:solidFill>
              <a:uFill>
                <a:solidFill>
                  <a:srgbClr val="0000FF"/>
                </a:solidFill>
              </a:uFill>
              <a:hlinkClick r:id="rId3"/>
            </a:endParaRPr>
          </a:p>
        </p:txBody>
      </p:sp>
      <p:sp>
        <p:nvSpPr>
          <p:cNvPr id="275" name="Shape 27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t>About the DCR</a:t>
            </a:r>
          </a:p>
        </p:txBody>
      </p:sp>
      <p:sp>
        <p:nvSpPr>
          <p:cNvPr id="175" name="Shape 175"/>
          <p:cNvSpPr>
            <a:spLocks noGrp="1"/>
          </p:cNvSpPr>
          <p:nvPr>
            <p:ph type="body" idx="1"/>
          </p:nvPr>
        </p:nvSpPr>
        <p:spPr>
          <a:prstGeom prst="rect">
            <a:avLst/>
          </a:prstGeom>
        </p:spPr>
        <p:txBody>
          <a:bodyPr/>
          <a:lstStyle/>
          <a:p>
            <a:pPr marL="305180" indent="-305180" defTabSz="813816">
              <a:defRPr sz="2100"/>
            </a:pPr>
            <a:r>
              <a:rPr lang="en-US" dirty="0"/>
              <a:t>Statewide Parks Agency</a:t>
            </a:r>
          </a:p>
          <a:p>
            <a:pPr marL="305180" indent="-305180" defTabSz="813816">
              <a:defRPr sz="2100"/>
            </a:pPr>
            <a:r>
              <a:rPr lang="en-US" dirty="0"/>
              <a:t>Assets in 300 Cities and Towns</a:t>
            </a:r>
          </a:p>
          <a:p>
            <a:pPr marL="305180" indent="-305180" defTabSz="813816">
              <a:defRPr sz="2100"/>
            </a:pPr>
            <a:r>
              <a:rPr lang="en-US" dirty="0"/>
              <a:t>About 500,000 acres</a:t>
            </a:r>
          </a:p>
          <a:p>
            <a:pPr marL="305180" indent="-305180" defTabSz="813816">
              <a:defRPr sz="2100"/>
            </a:pPr>
            <a:r>
              <a:rPr lang="en-US" dirty="0"/>
              <a:t>Natural, vertical, and horizontal assets</a:t>
            </a:r>
          </a:p>
          <a:p>
            <a:pPr marL="746051" lvl="1" indent="-305180" defTabSz="813816">
              <a:defRPr sz="2100"/>
            </a:pPr>
            <a:r>
              <a:rPr lang="en-US" dirty="0"/>
              <a:t>Buildings</a:t>
            </a:r>
          </a:p>
          <a:p>
            <a:pPr marL="746051" lvl="1" indent="-305180" defTabSz="813816">
              <a:defRPr sz="2100"/>
            </a:pPr>
            <a:r>
              <a:rPr lang="en-US" dirty="0"/>
              <a:t>Dams</a:t>
            </a:r>
          </a:p>
          <a:p>
            <a:pPr marL="746051" lvl="1" indent="-305180" defTabSz="813816">
              <a:defRPr sz="2100"/>
            </a:pPr>
            <a:r>
              <a:rPr lang="en-US" dirty="0"/>
              <a:t>Beaches, swimming pools, skating rinks</a:t>
            </a:r>
          </a:p>
          <a:p>
            <a:pPr marL="746051" lvl="1" indent="-305180" defTabSz="813816">
              <a:defRPr sz="2100"/>
            </a:pPr>
            <a:r>
              <a:rPr lang="en-US" dirty="0"/>
              <a:t>Cultural Resources</a:t>
            </a:r>
          </a:p>
          <a:p>
            <a:pPr marL="746051" lvl="1" indent="-305180" defTabSz="813816">
              <a:defRPr sz="2100"/>
            </a:pPr>
            <a:r>
              <a:rPr lang="en-US" dirty="0"/>
              <a:t>Parks, forests, playgrounds</a:t>
            </a:r>
          </a:p>
          <a:p>
            <a:pPr marL="746051" lvl="1" indent="-305180" defTabSz="813816">
              <a:defRPr sz="2100"/>
            </a:pPr>
            <a:r>
              <a:rPr lang="en-US" dirty="0"/>
              <a:t>Parkways</a:t>
            </a:r>
            <a:endParaRPr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rPr lang="en-US" dirty="0"/>
              <a:t>DCR </a:t>
            </a:r>
            <a:r>
              <a:rPr dirty="0"/>
              <a:t>Mission Statement</a:t>
            </a:r>
          </a:p>
        </p:txBody>
      </p:sp>
      <p:sp>
        <p:nvSpPr>
          <p:cNvPr id="183" name="Shape 183"/>
          <p:cNvSpPr>
            <a:spLocks noGrp="1"/>
          </p:cNvSpPr>
          <p:nvPr>
            <p:ph type="body" idx="1"/>
          </p:nvPr>
        </p:nvSpPr>
        <p:spPr>
          <a:prstGeom prst="rect">
            <a:avLst/>
          </a:prstGeom>
        </p:spPr>
        <p:txBody>
          <a:bodyPr/>
          <a:lstStyle/>
          <a:p>
            <a:pPr marL="305180" indent="-305180" defTabSz="813816">
              <a:spcBef>
                <a:spcPts val="400"/>
              </a:spcBef>
              <a:defRPr sz="2136"/>
            </a:pPr>
            <a:r>
              <a:rPr dirty="0"/>
              <a:t>To protect, promote and enhance our common wealth of natural, cultural and recreational resources for the well-being of all.</a:t>
            </a:r>
          </a:p>
          <a:p>
            <a:pPr marL="0" lvl="2" indent="406908" defTabSz="406908">
              <a:spcBef>
                <a:spcPts val="0"/>
              </a:spcBef>
              <a:buSzTx/>
              <a:buNone/>
              <a:defRPr sz="1958">
                <a:solidFill>
                  <a:srgbClr val="141414"/>
                </a:solidFill>
                <a:latin typeface="+mj-lt"/>
                <a:ea typeface="+mj-ea"/>
                <a:cs typeface="+mj-cs"/>
                <a:sym typeface="Helvetica"/>
              </a:defRPr>
            </a:pPr>
            <a:endParaRPr dirty="0"/>
          </a:p>
        </p:txBody>
      </p:sp>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83">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50"/>
                                  </p:iterate>
                                  <p:childTnLst>
                                    <p:set>
                                      <p:cBhvr>
                                        <p:cTn id="8" fill="hold"/>
                                        <p:tgtEl>
                                          <p:spTgt spid="1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uiExpan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Order 569</a:t>
            </a:r>
          </a:p>
        </p:txBody>
      </p:sp>
      <p:sp>
        <p:nvSpPr>
          <p:cNvPr id="3" name="Text Placeholder 2"/>
          <p:cNvSpPr>
            <a:spLocks noGrp="1"/>
          </p:cNvSpPr>
          <p:nvPr>
            <p:ph type="body" idx="1"/>
          </p:nvPr>
        </p:nvSpPr>
        <p:spPr/>
        <p:txBody>
          <a:bodyPr/>
          <a:lstStyle/>
          <a:p>
            <a:r>
              <a:rPr lang="en-US" dirty="0"/>
              <a:t>“Combatting and preparing for the impacts of climate change will require a holistic approach across state and local government and collaboration with stakeholders from all corners of the Commonwealth”  </a:t>
            </a:r>
          </a:p>
          <a:p>
            <a:pPr lvl="1"/>
            <a:r>
              <a:rPr lang="en-US" dirty="0"/>
              <a:t>(Governor Baker, September 2016)</a:t>
            </a:r>
          </a:p>
        </p:txBody>
      </p:sp>
    </p:spTree>
    <p:extLst>
      <p:ext uri="{BB962C8B-B14F-4D97-AF65-F5344CB8AC3E}">
        <p14:creationId xmlns:p14="http://schemas.microsoft.com/office/powerpoint/2010/main" val="31111781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942" y="103197"/>
            <a:ext cx="5181258" cy="660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3733800"/>
            <a:ext cx="2819400"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Arial"/>
              </a:rPr>
              <a:t>DCR is</a:t>
            </a:r>
            <a:r>
              <a:rPr kumimoji="0" lang="en-US" sz="2400" b="0" i="0" u="none" strike="noStrike" cap="none" spc="0" normalizeH="0" dirty="0">
                <a:ln>
                  <a:noFill/>
                </a:ln>
                <a:solidFill>
                  <a:srgbClr val="000000"/>
                </a:solidFill>
                <a:effectLst/>
                <a:uFillTx/>
                <a:latin typeface="+mn-lt"/>
                <a:ea typeface="+mn-ea"/>
                <a:cs typeface="+mn-cs"/>
                <a:sym typeface="Arial"/>
              </a:rPr>
              <a:t> either a lead or a partner in 11 actions</a:t>
            </a:r>
            <a:endParaRPr kumimoji="0" lang="en-US" sz="2400" b="0"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109652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885" y="152399"/>
            <a:ext cx="4432315" cy="662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0108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and DCR Assets</a:t>
            </a:r>
          </a:p>
        </p:txBody>
      </p:sp>
      <p:sp>
        <p:nvSpPr>
          <p:cNvPr id="3" name="Text Placeholder 2"/>
          <p:cNvSpPr>
            <a:spLocks noGrp="1"/>
          </p:cNvSpPr>
          <p:nvPr>
            <p:ph type="body" idx="1"/>
          </p:nvPr>
        </p:nvSpPr>
        <p:spPr/>
        <p:txBody>
          <a:bodyPr>
            <a:normAutofit fontScale="77500" lnSpcReduction="20000"/>
          </a:bodyPr>
          <a:lstStyle/>
          <a:p>
            <a:r>
              <a:rPr lang="en-US" dirty="0"/>
              <a:t>Inland Flooding</a:t>
            </a:r>
          </a:p>
          <a:p>
            <a:r>
              <a:rPr lang="en-US" dirty="0"/>
              <a:t>Drought</a:t>
            </a:r>
          </a:p>
          <a:p>
            <a:r>
              <a:rPr lang="en-US" dirty="0"/>
              <a:t>Landslide</a:t>
            </a:r>
          </a:p>
          <a:p>
            <a:r>
              <a:rPr lang="en-US" dirty="0"/>
              <a:t>Coastal Flooding</a:t>
            </a:r>
          </a:p>
          <a:p>
            <a:r>
              <a:rPr lang="en-US" dirty="0"/>
              <a:t>Coastal Erosion</a:t>
            </a:r>
          </a:p>
          <a:p>
            <a:r>
              <a:rPr lang="en-US" dirty="0"/>
              <a:t>Tsunami</a:t>
            </a:r>
          </a:p>
          <a:p>
            <a:r>
              <a:rPr lang="en-US" dirty="0"/>
              <a:t>Average and Extreme Temperature</a:t>
            </a:r>
          </a:p>
          <a:p>
            <a:r>
              <a:rPr lang="en-US" dirty="0"/>
              <a:t>Wildfire</a:t>
            </a:r>
          </a:p>
          <a:p>
            <a:r>
              <a:rPr lang="en-US" dirty="0"/>
              <a:t>Invasive Species</a:t>
            </a:r>
          </a:p>
          <a:p>
            <a:r>
              <a:rPr lang="en-US" dirty="0"/>
              <a:t>Hurricanes/Tropical Storms</a:t>
            </a:r>
          </a:p>
          <a:p>
            <a:r>
              <a:rPr lang="en-US" dirty="0"/>
              <a:t>Severe Winter Storm/</a:t>
            </a:r>
            <a:r>
              <a:rPr lang="en-US" dirty="0" err="1"/>
              <a:t>Nor’Easter</a:t>
            </a:r>
            <a:endParaRPr lang="en-US" dirty="0"/>
          </a:p>
          <a:p>
            <a:r>
              <a:rPr lang="en-US" dirty="0"/>
              <a:t>Tornadoes</a:t>
            </a:r>
          </a:p>
          <a:p>
            <a:r>
              <a:rPr lang="en-US" dirty="0"/>
              <a:t>Earthquakes</a:t>
            </a:r>
          </a:p>
          <a:p>
            <a:r>
              <a:rPr lang="en-US" dirty="0"/>
              <a:t>Other Severe Weather</a:t>
            </a:r>
          </a:p>
        </p:txBody>
      </p:sp>
    </p:spTree>
    <p:extLst>
      <p:ext uri="{BB962C8B-B14F-4D97-AF65-F5344CB8AC3E}">
        <p14:creationId xmlns:p14="http://schemas.microsoft.com/office/powerpoint/2010/main" val="19061953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7" r="24529"/>
          <a:stretch/>
        </p:blipFill>
        <p:spPr bwMode="auto">
          <a:xfrm>
            <a:off x="0" y="63064"/>
            <a:ext cx="9144000" cy="670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9592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49" r="3388"/>
          <a:stretch/>
        </p:blipFill>
        <p:spPr bwMode="auto">
          <a:xfrm>
            <a:off x="49881" y="525765"/>
            <a:ext cx="9062587" cy="610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344937"/>
      </p:ext>
    </p:extLst>
  </p:cSld>
  <p:clrMapOvr>
    <a:masterClrMapping/>
  </p:clrMapOvr>
  <p:transition spd="med"/>
</p:sld>
</file>

<file path=ppt/theme/theme1.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Presentation">
      <a:majorFont>
        <a:latin typeface="Helvetica"/>
        <a:ea typeface="Helvetica"/>
        <a:cs typeface="Helvetica"/>
      </a:majorFont>
      <a:minorFont>
        <a:latin typeface="Arial"/>
        <a:ea typeface="Arial"/>
        <a:cs typeface="Arial"/>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Presentation">
      <a:majorFont>
        <a:latin typeface="Helvetica"/>
        <a:ea typeface="Helvetica"/>
        <a:cs typeface="Helvetica"/>
      </a:majorFont>
      <a:minorFont>
        <a:latin typeface="Arial"/>
        <a:ea typeface="Arial"/>
        <a:cs typeface="Arial"/>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949</TotalTime>
  <Words>454</Words>
  <Application>Microsoft Office PowerPoint</Application>
  <PresentationFormat>On-screen Show (4:3)</PresentationFormat>
  <Paragraphs>77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Helvetica</vt:lpstr>
      <vt:lpstr>Verdana</vt:lpstr>
      <vt:lpstr>Blank Presentation</vt:lpstr>
      <vt:lpstr>Resilient to Change The DCR Perspective</vt:lpstr>
      <vt:lpstr>About the DCR</vt:lpstr>
      <vt:lpstr>DCR Mission Statement</vt:lpstr>
      <vt:lpstr>Executive Order 569</vt:lpstr>
      <vt:lpstr>PowerPoint Presentation</vt:lpstr>
      <vt:lpstr>PowerPoint Presentation</vt:lpstr>
      <vt:lpstr>Risks and DCR Assets</vt:lpstr>
      <vt:lpstr>PowerPoint Presentation</vt:lpstr>
      <vt:lpstr>PowerPoint Presentation</vt:lpstr>
      <vt:lpstr>DCR Climate Action</vt:lpstr>
      <vt:lpstr>DCR Climate Action</vt:lpstr>
      <vt:lpstr>DCR Climate Action</vt:lpstr>
      <vt:lpstr>Working Group Progress</vt:lpstr>
      <vt:lpstr>Working Group Progress</vt:lpstr>
      <vt:lpstr>Working Group Progress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Morrissey Boulevard</dc:title>
  <dc:creator>Parenti, Jeffrey (DCR)</dc:creator>
  <cp:lastModifiedBy>Abbie Goodman</cp:lastModifiedBy>
  <cp:revision>24</cp:revision>
  <dcterms:modified xsi:type="dcterms:W3CDTF">2019-09-18T22:01:55Z</dcterms:modified>
</cp:coreProperties>
</file>