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Lst>
  <p:notesMasterIdLst>
    <p:notesMasterId r:id="rId28"/>
  </p:notesMasterIdLst>
  <p:sldIdLst>
    <p:sldId id="278" r:id="rId4"/>
    <p:sldId id="287" r:id="rId5"/>
    <p:sldId id="409" r:id="rId6"/>
    <p:sldId id="414" r:id="rId7"/>
    <p:sldId id="416" r:id="rId8"/>
    <p:sldId id="426" r:id="rId9"/>
    <p:sldId id="386" r:id="rId10"/>
    <p:sldId id="427" r:id="rId11"/>
    <p:sldId id="453" r:id="rId12"/>
    <p:sldId id="382" r:id="rId13"/>
    <p:sldId id="393" r:id="rId14"/>
    <p:sldId id="392" r:id="rId15"/>
    <p:sldId id="425" r:id="rId16"/>
    <p:sldId id="423" r:id="rId17"/>
    <p:sldId id="335" r:id="rId18"/>
    <p:sldId id="360" r:id="rId19"/>
    <p:sldId id="454" r:id="rId20"/>
    <p:sldId id="402" r:id="rId21"/>
    <p:sldId id="384" r:id="rId22"/>
    <p:sldId id="415" r:id="rId23"/>
    <p:sldId id="388" r:id="rId24"/>
    <p:sldId id="387" r:id="rId25"/>
    <p:sldId id="436" r:id="rId26"/>
    <p:sldId id="338"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sfield, Mia (EEA)" initials="MM" lastIdx="7" clrIdx="0"/>
  <p:cmAuthor id="2" name="McCoy, Sarabrent (EEA)" initials="MS(" lastIdx="1" clrIdx="1">
    <p:extLst>
      <p:ext uri="{19B8F6BF-5375-455C-9EA6-DF929625EA0E}">
        <p15:presenceInfo xmlns:p15="http://schemas.microsoft.com/office/powerpoint/2012/main" userId="S::Sarabrent.McCoy@mass.gov::5694c233-dec3-465e-8665-c761837f4b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D6C"/>
    <a:srgbClr val="FF9900"/>
    <a:srgbClr val="E5F5FF"/>
    <a:srgbClr val="0094C8"/>
    <a:srgbClr val="517D21"/>
    <a:srgbClr val="00A7E2"/>
    <a:srgbClr val="D0EEFC"/>
    <a:srgbClr val="E9FFE1"/>
    <a:srgbClr val="FFFFFF"/>
    <a:srgbClr val="131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1" autoAdjust="0"/>
    <p:restoredTop sz="95346" autoAdjust="0"/>
  </p:normalViewPr>
  <p:slideViewPr>
    <p:cSldViewPr>
      <p:cViewPr varScale="1">
        <p:scale>
          <a:sx n="125" d="100"/>
          <a:sy n="125" d="100"/>
        </p:scale>
        <p:origin x="102" y="324"/>
      </p:cViewPr>
      <p:guideLst>
        <p:guide orient="horz" pos="1620"/>
        <p:guide pos="2880"/>
      </p:guideLst>
    </p:cSldViewPr>
  </p:slideViewPr>
  <p:notesTextViewPr>
    <p:cViewPr>
      <p:scale>
        <a:sx n="1" d="1"/>
        <a:sy n="1" d="1"/>
      </p:scale>
      <p:origin x="0" y="0"/>
    </p:cViewPr>
  </p:notesTextViewPr>
  <p:sorterViewPr>
    <p:cViewPr>
      <p:scale>
        <a:sx n="100" d="100"/>
        <a:sy n="100" d="100"/>
      </p:scale>
      <p:origin x="0" y="1032"/>
    </p:cViewPr>
  </p:sorterViewPr>
  <p:notesViewPr>
    <p:cSldViewPr>
      <p:cViewPr>
        <p:scale>
          <a:sx n="100" d="100"/>
          <a:sy n="100" d="100"/>
        </p:scale>
        <p:origin x="-1842" y="7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nv.govt.state.ma.us\enterprise\ENV-Saltonstall-Home\MaryHannah.Smith\mydocs\Findings%20from%20MVP%20Plans\Hazard%20Cou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brent.McCoy\AppData\Local\Microsoft\Windows\INetCache\Content.Outlook\G5G52VTL\Consolidated%20Planning%20Grant%20Reports_MH7.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Organized!$D$1</c:f>
              <c:strCache>
                <c:ptCount val="1"/>
                <c:pt idx="0">
                  <c:v>Coastal</c:v>
                </c:pt>
              </c:strCache>
            </c:strRef>
          </c:tx>
          <c:spPr>
            <a:solidFill>
              <a:schemeClr val="accent1"/>
            </a:solidFill>
            <a:ln>
              <a:noFill/>
            </a:ln>
            <a:effectLst/>
          </c:spPr>
          <c:invertIfNegative val="0"/>
          <c:cat>
            <c:strRef>
              <c:f>Organized!$A$2:$A$14</c:f>
              <c:strCache>
                <c:ptCount val="13"/>
                <c:pt idx="0">
                  <c:v>Inland Flooding </c:v>
                </c:pt>
                <c:pt idx="1">
                  <c:v>Severe Winter Storms</c:v>
                </c:pt>
                <c:pt idx="2">
                  <c:v>Average/Extreme Temperatures </c:v>
                </c:pt>
                <c:pt idx="3">
                  <c:v>Other Severe Weather</c:v>
                </c:pt>
                <c:pt idx="4">
                  <c:v>Drought</c:v>
                </c:pt>
                <c:pt idx="5">
                  <c:v>Coastal Flooding </c:v>
                </c:pt>
                <c:pt idx="6">
                  <c:v>Hurricanes/Tropical Storms</c:v>
                </c:pt>
                <c:pt idx="7">
                  <c:v>Wildfires</c:v>
                </c:pt>
                <c:pt idx="8">
                  <c:v>Ecological changes</c:v>
                </c:pt>
                <c:pt idx="9">
                  <c:v>Coastal Erosion</c:v>
                </c:pt>
                <c:pt idx="10">
                  <c:v>Tornados</c:v>
                </c:pt>
                <c:pt idx="11">
                  <c:v>Landslide</c:v>
                </c:pt>
                <c:pt idx="12">
                  <c:v>Tsunami</c:v>
                </c:pt>
              </c:strCache>
            </c:strRef>
          </c:cat>
          <c:val>
            <c:numRef>
              <c:f>Organized!$D$2:$D$14</c:f>
              <c:numCache>
                <c:formatCode>General</c:formatCode>
                <c:ptCount val="13"/>
                <c:pt idx="0">
                  <c:v>35</c:v>
                </c:pt>
                <c:pt idx="1">
                  <c:v>29</c:v>
                </c:pt>
                <c:pt idx="2">
                  <c:v>22</c:v>
                </c:pt>
                <c:pt idx="3">
                  <c:v>20</c:v>
                </c:pt>
                <c:pt idx="4">
                  <c:v>21</c:v>
                </c:pt>
                <c:pt idx="5">
                  <c:v>46</c:v>
                </c:pt>
                <c:pt idx="6">
                  <c:v>20</c:v>
                </c:pt>
                <c:pt idx="7">
                  <c:v>10</c:v>
                </c:pt>
                <c:pt idx="8">
                  <c:v>7</c:v>
                </c:pt>
                <c:pt idx="9">
                  <c:v>15</c:v>
                </c:pt>
                <c:pt idx="10">
                  <c:v>1</c:v>
                </c:pt>
                <c:pt idx="11">
                  <c:v>0</c:v>
                </c:pt>
                <c:pt idx="12">
                  <c:v>0</c:v>
                </c:pt>
              </c:numCache>
            </c:numRef>
          </c:val>
          <c:extLst>
            <c:ext xmlns:c16="http://schemas.microsoft.com/office/drawing/2014/chart" uri="{C3380CC4-5D6E-409C-BE32-E72D297353CC}">
              <c16:uniqueId val="{00000000-45B6-4056-984E-79E3974878CE}"/>
            </c:ext>
          </c:extLst>
        </c:ser>
        <c:ser>
          <c:idx val="1"/>
          <c:order val="1"/>
          <c:tx>
            <c:strRef>
              <c:f>Organized!$F$1</c:f>
              <c:strCache>
                <c:ptCount val="1"/>
                <c:pt idx="0">
                  <c:v>Inland</c:v>
                </c:pt>
              </c:strCache>
            </c:strRef>
          </c:tx>
          <c:spPr>
            <a:solidFill>
              <a:schemeClr val="accent2"/>
            </a:solidFill>
            <a:ln>
              <a:noFill/>
            </a:ln>
            <a:effectLst/>
          </c:spPr>
          <c:invertIfNegative val="0"/>
          <c:cat>
            <c:strRef>
              <c:f>Organized!$A$2:$A$14</c:f>
              <c:strCache>
                <c:ptCount val="13"/>
                <c:pt idx="0">
                  <c:v>Inland Flooding </c:v>
                </c:pt>
                <c:pt idx="1">
                  <c:v>Severe Winter Storms</c:v>
                </c:pt>
                <c:pt idx="2">
                  <c:v>Average/Extreme Temperatures </c:v>
                </c:pt>
                <c:pt idx="3">
                  <c:v>Other Severe Weather</c:v>
                </c:pt>
                <c:pt idx="4">
                  <c:v>Drought</c:v>
                </c:pt>
                <c:pt idx="5">
                  <c:v>Coastal Flooding </c:v>
                </c:pt>
                <c:pt idx="6">
                  <c:v>Hurricanes/Tropical Storms</c:v>
                </c:pt>
                <c:pt idx="7">
                  <c:v>Wildfires</c:v>
                </c:pt>
                <c:pt idx="8">
                  <c:v>Ecological changes</c:v>
                </c:pt>
                <c:pt idx="9">
                  <c:v>Coastal Erosion</c:v>
                </c:pt>
                <c:pt idx="10">
                  <c:v>Tornados</c:v>
                </c:pt>
                <c:pt idx="11">
                  <c:v>Landslide</c:v>
                </c:pt>
                <c:pt idx="12">
                  <c:v>Tsunami</c:v>
                </c:pt>
              </c:strCache>
            </c:strRef>
          </c:cat>
          <c:val>
            <c:numRef>
              <c:f>Organized!$F$2:$F$14</c:f>
              <c:numCache>
                <c:formatCode>General</c:formatCode>
                <c:ptCount val="13"/>
                <c:pt idx="0">
                  <c:v>89</c:v>
                </c:pt>
                <c:pt idx="1">
                  <c:v>68</c:v>
                </c:pt>
                <c:pt idx="2">
                  <c:v>53</c:v>
                </c:pt>
                <c:pt idx="3">
                  <c:v>55</c:v>
                </c:pt>
                <c:pt idx="4">
                  <c:v>47</c:v>
                </c:pt>
                <c:pt idx="5">
                  <c:v>1</c:v>
                </c:pt>
                <c:pt idx="6">
                  <c:v>10</c:v>
                </c:pt>
                <c:pt idx="7">
                  <c:v>16</c:v>
                </c:pt>
                <c:pt idx="8">
                  <c:v>13</c:v>
                </c:pt>
                <c:pt idx="9">
                  <c:v>0</c:v>
                </c:pt>
                <c:pt idx="10">
                  <c:v>8</c:v>
                </c:pt>
                <c:pt idx="11">
                  <c:v>1</c:v>
                </c:pt>
                <c:pt idx="12">
                  <c:v>0</c:v>
                </c:pt>
              </c:numCache>
            </c:numRef>
          </c:val>
          <c:extLst>
            <c:ext xmlns:c16="http://schemas.microsoft.com/office/drawing/2014/chart" uri="{C3380CC4-5D6E-409C-BE32-E72D297353CC}">
              <c16:uniqueId val="{00000001-45B6-4056-984E-79E3974878CE}"/>
            </c:ext>
          </c:extLst>
        </c:ser>
        <c:dLbls>
          <c:showLegendKey val="0"/>
          <c:showVal val="0"/>
          <c:showCatName val="0"/>
          <c:showSerName val="0"/>
          <c:showPercent val="0"/>
          <c:showBubbleSize val="0"/>
        </c:dLbls>
        <c:gapWidth val="150"/>
        <c:overlap val="100"/>
        <c:axId val="748865464"/>
        <c:axId val="748864480"/>
      </c:barChart>
      <c:catAx>
        <c:axId val="748865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n-US"/>
          </a:p>
        </c:txPr>
        <c:crossAx val="748864480"/>
        <c:crosses val="autoZero"/>
        <c:auto val="1"/>
        <c:lblAlgn val="ctr"/>
        <c:lblOffset val="100"/>
        <c:noMultiLvlLbl val="0"/>
      </c:catAx>
      <c:valAx>
        <c:axId val="74886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mn-cs"/>
              </a:defRPr>
            </a:pPr>
            <a:endParaRPr lang="en-US"/>
          </a:p>
        </c:txPr>
        <c:crossAx val="748865464"/>
        <c:crosses val="autoZero"/>
        <c:crossBetween val="between"/>
      </c:valAx>
      <c:spPr>
        <a:noFill/>
        <a:ln>
          <a:noFill/>
        </a:ln>
        <a:effectLst/>
      </c:spPr>
    </c:plotArea>
    <c:legend>
      <c:legendPos val="b"/>
      <c:layout>
        <c:manualLayout>
          <c:xMode val="edge"/>
          <c:yMode val="edge"/>
          <c:x val="0.57406034930394723"/>
          <c:y val="0.20141655172733181"/>
          <c:w val="0.17428074542352484"/>
          <c:h val="0.112420703436448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ahnschrif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0596346834588E-2"/>
          <c:y val="4.5194530532088224E-2"/>
          <c:w val="0.75301494797975843"/>
          <c:h val="0.80354820750895528"/>
        </c:manualLayout>
      </c:layout>
      <c:barChart>
        <c:barDir val="col"/>
        <c:grouping val="stacked"/>
        <c:varyColors val="0"/>
        <c:ser>
          <c:idx val="0"/>
          <c:order val="0"/>
          <c:tx>
            <c:v>Vulnerabilities</c:v>
          </c:tx>
          <c:spPr>
            <a:solidFill>
              <a:schemeClr val="accent1"/>
            </a:solidFill>
            <a:ln>
              <a:noFill/>
            </a:ln>
            <a:effectLst/>
          </c:spPr>
          <c:invertIfNegative val="0"/>
          <c:cat>
            <c:strRef>
              <c:f>VulActionCount!$A$2:$B$41</c:f>
              <c:strCache>
                <c:ptCount val="40"/>
                <c:pt idx="0">
                  <c:v>Vulnerable Populations</c:v>
                </c:pt>
                <c:pt idx="1">
                  <c:v>Roadways</c:v>
                </c:pt>
                <c:pt idx="2">
                  <c:v>Stormwater Management</c:v>
                </c:pt>
                <c:pt idx="3">
                  <c:v>Water Use/Supply &amp; Drought</c:v>
                </c:pt>
                <c:pt idx="4">
                  <c:v>Power</c:v>
                </c:pt>
                <c:pt idx="5">
                  <c:v>Emergency Management &amp; Preparedness</c:v>
                </c:pt>
                <c:pt idx="6">
                  <c:v>Natural Resources</c:v>
                </c:pt>
                <c:pt idx="7">
                  <c:v>Culverts &amp; Bridges</c:v>
                </c:pt>
                <c:pt idx="8">
                  <c:v>Wastewater Treatment Infrastructure &amp; Septic Systems</c:v>
                </c:pt>
                <c:pt idx="9">
                  <c:v>Dams &amp; Levees</c:v>
                </c:pt>
                <c:pt idx="10">
                  <c:v>Municipal Facilities</c:v>
                </c:pt>
                <c:pt idx="11">
                  <c:v>Water Quality</c:v>
                </c:pt>
                <c:pt idx="12">
                  <c:v>Housing &amp; Neighborhoods</c:v>
                </c:pt>
                <c:pt idx="13">
                  <c:v>Tree &amp; Forest Management</c:v>
                </c:pt>
                <c:pt idx="14">
                  <c:v>Emergency Communications</c:v>
                </c:pt>
                <c:pt idx="15">
                  <c:v>Sedimentation &amp; Erosion</c:v>
                </c:pt>
                <c:pt idx="16">
                  <c:v>Utilities (other)</c:v>
                </c:pt>
                <c:pt idx="17">
                  <c:v>Invasive Species</c:v>
                </c:pt>
                <c:pt idx="18">
                  <c:v>Public Health &amp; Safety</c:v>
                </c:pt>
                <c:pt idx="19">
                  <c:v>Pollution &amp; Debris</c:v>
                </c:pt>
                <c:pt idx="20">
                  <c:v>Transit</c:v>
                </c:pt>
                <c:pt idx="21">
                  <c:v>Agriculture &amp; Food Systems</c:v>
                </c:pt>
                <c:pt idx="22">
                  <c:v>Wildfire</c:v>
                </c:pt>
                <c:pt idx="23">
                  <c:v>Watershed Management</c:v>
                </c:pt>
                <c:pt idx="24">
                  <c:v>Harbor/Port Management</c:v>
                </c:pt>
                <c:pt idx="25">
                  <c:v>Regulations, Zoning, Policy</c:v>
                </c:pt>
                <c:pt idx="26">
                  <c:v>Municipal Services and Programs</c:v>
                </c:pt>
                <c:pt idx="27">
                  <c:v>Rail System</c:v>
                </c:pt>
                <c:pt idx="28">
                  <c:v>Business Continuity</c:v>
                </c:pt>
                <c:pt idx="29">
                  <c:v>Local Economy</c:v>
                </c:pt>
                <c:pt idx="30">
                  <c:v>Historic Landmarks &amp; Buildings</c:v>
                </c:pt>
                <c:pt idx="31">
                  <c:v>Funding/Finance</c:v>
                </c:pt>
                <c:pt idx="32">
                  <c:v>Back-up Power</c:v>
                </c:pt>
                <c:pt idx="33">
                  <c:v>Climate Education</c:v>
                </c:pt>
                <c:pt idx="34">
                  <c:v>Civic Engagement</c:v>
                </c:pt>
                <c:pt idx="35">
                  <c:v>IT &amp; Records</c:v>
                </c:pt>
                <c:pt idx="36">
                  <c:v>Healthcare</c:v>
                </c:pt>
                <c:pt idx="37">
                  <c:v>Other Services &amp; Programs</c:v>
                </c:pt>
                <c:pt idx="38">
                  <c:v>Data &amp; Maps</c:v>
                </c:pt>
                <c:pt idx="39">
                  <c:v>Agreements &amp; Mutual Aid</c:v>
                </c:pt>
              </c:strCache>
              <c:extLst/>
            </c:strRef>
          </c:cat>
          <c:val>
            <c:numRef>
              <c:f>VulActionCount!$C$2:$C$41</c:f>
              <c:numCache>
                <c:formatCode>General</c:formatCode>
                <c:ptCount val="40"/>
                <c:pt idx="0">
                  <c:v>101</c:v>
                </c:pt>
                <c:pt idx="1">
                  <c:v>100</c:v>
                </c:pt>
                <c:pt idx="2">
                  <c:v>98</c:v>
                </c:pt>
                <c:pt idx="3">
                  <c:v>95</c:v>
                </c:pt>
                <c:pt idx="4">
                  <c:v>93</c:v>
                </c:pt>
                <c:pt idx="5">
                  <c:v>87</c:v>
                </c:pt>
                <c:pt idx="6">
                  <c:v>86</c:v>
                </c:pt>
                <c:pt idx="7">
                  <c:v>81</c:v>
                </c:pt>
                <c:pt idx="8">
                  <c:v>80</c:v>
                </c:pt>
                <c:pt idx="9">
                  <c:v>69</c:v>
                </c:pt>
                <c:pt idx="10">
                  <c:v>67</c:v>
                </c:pt>
                <c:pt idx="11">
                  <c:v>61</c:v>
                </c:pt>
                <c:pt idx="12">
                  <c:v>59</c:v>
                </c:pt>
                <c:pt idx="13">
                  <c:v>58</c:v>
                </c:pt>
                <c:pt idx="14">
                  <c:v>55</c:v>
                </c:pt>
                <c:pt idx="15">
                  <c:v>47</c:v>
                </c:pt>
                <c:pt idx="16">
                  <c:v>46</c:v>
                </c:pt>
                <c:pt idx="17">
                  <c:v>44</c:v>
                </c:pt>
                <c:pt idx="18">
                  <c:v>39</c:v>
                </c:pt>
                <c:pt idx="19">
                  <c:v>38</c:v>
                </c:pt>
                <c:pt idx="20">
                  <c:v>37</c:v>
                </c:pt>
                <c:pt idx="21">
                  <c:v>28</c:v>
                </c:pt>
                <c:pt idx="22">
                  <c:v>26</c:v>
                </c:pt>
                <c:pt idx="23">
                  <c:v>24</c:v>
                </c:pt>
                <c:pt idx="24">
                  <c:v>23</c:v>
                </c:pt>
                <c:pt idx="25">
                  <c:v>19</c:v>
                </c:pt>
                <c:pt idx="26">
                  <c:v>18</c:v>
                </c:pt>
                <c:pt idx="27">
                  <c:v>17</c:v>
                </c:pt>
                <c:pt idx="28">
                  <c:v>16</c:v>
                </c:pt>
                <c:pt idx="29">
                  <c:v>15</c:v>
                </c:pt>
                <c:pt idx="30">
                  <c:v>14</c:v>
                </c:pt>
                <c:pt idx="31">
                  <c:v>10</c:v>
                </c:pt>
                <c:pt idx="32">
                  <c:v>9</c:v>
                </c:pt>
                <c:pt idx="33">
                  <c:v>9</c:v>
                </c:pt>
                <c:pt idx="34">
                  <c:v>9</c:v>
                </c:pt>
                <c:pt idx="35">
                  <c:v>8</c:v>
                </c:pt>
                <c:pt idx="36">
                  <c:v>8</c:v>
                </c:pt>
                <c:pt idx="37">
                  <c:v>7</c:v>
                </c:pt>
                <c:pt idx="38">
                  <c:v>3</c:v>
                </c:pt>
                <c:pt idx="39">
                  <c:v>1</c:v>
                </c:pt>
              </c:numCache>
            </c:numRef>
          </c:val>
          <c:extLst>
            <c:ext xmlns:c16="http://schemas.microsoft.com/office/drawing/2014/chart" uri="{C3380CC4-5D6E-409C-BE32-E72D297353CC}">
              <c16:uniqueId val="{00000000-97F7-4740-B7F6-E43F4C955ECA}"/>
            </c:ext>
          </c:extLst>
        </c:ser>
        <c:ser>
          <c:idx val="1"/>
          <c:order val="1"/>
          <c:tx>
            <c:v>Priority Actions</c:v>
          </c:tx>
          <c:spPr>
            <a:solidFill>
              <a:schemeClr val="accent2"/>
            </a:solidFill>
            <a:ln>
              <a:noFill/>
            </a:ln>
            <a:effectLst/>
          </c:spPr>
          <c:invertIfNegative val="0"/>
          <c:cat>
            <c:strRef>
              <c:f>VulActionCount!$A$2:$B$41</c:f>
              <c:strCache>
                <c:ptCount val="40"/>
                <c:pt idx="0">
                  <c:v>Vulnerable Populations</c:v>
                </c:pt>
                <c:pt idx="1">
                  <c:v>Roadways</c:v>
                </c:pt>
                <c:pt idx="2">
                  <c:v>Stormwater Management</c:v>
                </c:pt>
                <c:pt idx="3">
                  <c:v>Water Use/Supply &amp; Drought</c:v>
                </c:pt>
                <c:pt idx="4">
                  <c:v>Power</c:v>
                </c:pt>
                <c:pt idx="5">
                  <c:v>Emergency Management &amp; Preparedness</c:v>
                </c:pt>
                <c:pt idx="6">
                  <c:v>Natural Resources</c:v>
                </c:pt>
                <c:pt idx="7">
                  <c:v>Culverts &amp; Bridges</c:v>
                </c:pt>
                <c:pt idx="8">
                  <c:v>Wastewater Treatment Infrastructure &amp; Septic Systems</c:v>
                </c:pt>
                <c:pt idx="9">
                  <c:v>Dams &amp; Levees</c:v>
                </c:pt>
                <c:pt idx="10">
                  <c:v>Municipal Facilities</c:v>
                </c:pt>
                <c:pt idx="11">
                  <c:v>Water Quality</c:v>
                </c:pt>
                <c:pt idx="12">
                  <c:v>Housing &amp; Neighborhoods</c:v>
                </c:pt>
                <c:pt idx="13">
                  <c:v>Tree &amp; Forest Management</c:v>
                </c:pt>
                <c:pt idx="14">
                  <c:v>Emergency Communications</c:v>
                </c:pt>
                <c:pt idx="15">
                  <c:v>Sedimentation &amp; Erosion</c:v>
                </c:pt>
                <c:pt idx="16">
                  <c:v>Utilities (other)</c:v>
                </c:pt>
                <c:pt idx="17">
                  <c:v>Invasive Species</c:v>
                </c:pt>
                <c:pt idx="18">
                  <c:v>Public Health &amp; Safety</c:v>
                </c:pt>
                <c:pt idx="19">
                  <c:v>Pollution &amp; Debris</c:v>
                </c:pt>
                <c:pt idx="20">
                  <c:v>Transit</c:v>
                </c:pt>
                <c:pt idx="21">
                  <c:v>Agriculture &amp; Food Systems</c:v>
                </c:pt>
                <c:pt idx="22">
                  <c:v>Wildfire</c:v>
                </c:pt>
                <c:pt idx="23">
                  <c:v>Watershed Management</c:v>
                </c:pt>
                <c:pt idx="24">
                  <c:v>Harbor/Port Management</c:v>
                </c:pt>
                <c:pt idx="25">
                  <c:v>Regulations, Zoning, Policy</c:v>
                </c:pt>
                <c:pt idx="26">
                  <c:v>Municipal Services and Programs</c:v>
                </c:pt>
                <c:pt idx="27">
                  <c:v>Rail System</c:v>
                </c:pt>
                <c:pt idx="28">
                  <c:v>Business Continuity</c:v>
                </c:pt>
                <c:pt idx="29">
                  <c:v>Local Economy</c:v>
                </c:pt>
                <c:pt idx="30">
                  <c:v>Historic Landmarks &amp; Buildings</c:v>
                </c:pt>
                <c:pt idx="31">
                  <c:v>Funding/Finance</c:v>
                </c:pt>
                <c:pt idx="32">
                  <c:v>Back-up Power</c:v>
                </c:pt>
                <c:pt idx="33">
                  <c:v>Climate Education</c:v>
                </c:pt>
                <c:pt idx="34">
                  <c:v>Civic Engagement</c:v>
                </c:pt>
                <c:pt idx="35">
                  <c:v>IT &amp; Records</c:v>
                </c:pt>
                <c:pt idx="36">
                  <c:v>Healthcare</c:v>
                </c:pt>
                <c:pt idx="37">
                  <c:v>Other Services &amp; Programs</c:v>
                </c:pt>
                <c:pt idx="38">
                  <c:v>Data &amp; Maps</c:v>
                </c:pt>
                <c:pt idx="39">
                  <c:v>Agreements &amp; Mutual Aid</c:v>
                </c:pt>
              </c:strCache>
              <c:extLst/>
            </c:strRef>
          </c:cat>
          <c:val>
            <c:numRef>
              <c:f>VulActionCount!$D$2:$D$41</c:f>
              <c:numCache>
                <c:formatCode>General</c:formatCode>
                <c:ptCount val="40"/>
                <c:pt idx="0">
                  <c:v>13</c:v>
                </c:pt>
                <c:pt idx="1">
                  <c:v>45</c:v>
                </c:pt>
                <c:pt idx="2">
                  <c:v>87</c:v>
                </c:pt>
                <c:pt idx="3">
                  <c:v>51</c:v>
                </c:pt>
                <c:pt idx="4">
                  <c:v>33</c:v>
                </c:pt>
                <c:pt idx="5">
                  <c:v>91</c:v>
                </c:pt>
                <c:pt idx="6">
                  <c:v>48</c:v>
                </c:pt>
                <c:pt idx="7">
                  <c:v>57</c:v>
                </c:pt>
                <c:pt idx="8">
                  <c:v>44</c:v>
                </c:pt>
                <c:pt idx="9">
                  <c:v>31</c:v>
                </c:pt>
                <c:pt idx="10">
                  <c:v>41</c:v>
                </c:pt>
                <c:pt idx="11">
                  <c:v>20</c:v>
                </c:pt>
                <c:pt idx="12">
                  <c:v>13</c:v>
                </c:pt>
                <c:pt idx="13">
                  <c:v>60</c:v>
                </c:pt>
                <c:pt idx="14">
                  <c:v>82</c:v>
                </c:pt>
                <c:pt idx="15">
                  <c:v>9</c:v>
                </c:pt>
                <c:pt idx="16">
                  <c:v>26</c:v>
                </c:pt>
                <c:pt idx="17">
                  <c:v>12</c:v>
                </c:pt>
                <c:pt idx="18">
                  <c:v>11</c:v>
                </c:pt>
                <c:pt idx="19">
                  <c:v>12</c:v>
                </c:pt>
                <c:pt idx="20">
                  <c:v>17</c:v>
                </c:pt>
                <c:pt idx="21">
                  <c:v>18</c:v>
                </c:pt>
                <c:pt idx="22">
                  <c:v>3</c:v>
                </c:pt>
                <c:pt idx="23">
                  <c:v>29</c:v>
                </c:pt>
                <c:pt idx="24">
                  <c:v>24</c:v>
                </c:pt>
                <c:pt idx="25">
                  <c:v>93</c:v>
                </c:pt>
                <c:pt idx="26">
                  <c:v>22</c:v>
                </c:pt>
                <c:pt idx="27">
                  <c:v>0</c:v>
                </c:pt>
                <c:pt idx="28">
                  <c:v>1</c:v>
                </c:pt>
                <c:pt idx="29">
                  <c:v>4</c:v>
                </c:pt>
                <c:pt idx="30">
                  <c:v>2</c:v>
                </c:pt>
                <c:pt idx="31">
                  <c:v>31</c:v>
                </c:pt>
                <c:pt idx="32">
                  <c:v>64</c:v>
                </c:pt>
                <c:pt idx="33">
                  <c:v>58</c:v>
                </c:pt>
                <c:pt idx="34">
                  <c:v>47</c:v>
                </c:pt>
                <c:pt idx="35">
                  <c:v>6</c:v>
                </c:pt>
                <c:pt idx="36">
                  <c:v>2</c:v>
                </c:pt>
                <c:pt idx="37">
                  <c:v>1</c:v>
                </c:pt>
                <c:pt idx="38">
                  <c:v>93</c:v>
                </c:pt>
                <c:pt idx="39">
                  <c:v>53</c:v>
                </c:pt>
              </c:numCache>
            </c:numRef>
          </c:val>
          <c:extLst>
            <c:ext xmlns:c16="http://schemas.microsoft.com/office/drawing/2014/chart" uri="{C3380CC4-5D6E-409C-BE32-E72D297353CC}">
              <c16:uniqueId val="{00000001-97F7-4740-B7F6-E43F4C955ECA}"/>
            </c:ext>
          </c:extLst>
        </c:ser>
        <c:dLbls>
          <c:showLegendKey val="0"/>
          <c:showVal val="0"/>
          <c:showCatName val="0"/>
          <c:showSerName val="0"/>
          <c:showPercent val="0"/>
          <c:showBubbleSize val="0"/>
        </c:dLbls>
        <c:gapWidth val="150"/>
        <c:overlap val="100"/>
        <c:axId val="748871368"/>
        <c:axId val="748873008"/>
      </c:barChart>
      <c:catAx>
        <c:axId val="748871368"/>
        <c:scaling>
          <c:orientation val="minMax"/>
        </c:scaling>
        <c:delete val="1"/>
        <c:axPos val="b"/>
        <c:numFmt formatCode="General" sourceLinked="1"/>
        <c:majorTickMark val="none"/>
        <c:minorTickMark val="none"/>
        <c:tickLblPos val="nextTo"/>
        <c:crossAx val="748873008"/>
        <c:crosses val="autoZero"/>
        <c:auto val="1"/>
        <c:lblAlgn val="ctr"/>
        <c:lblOffset val="100"/>
        <c:noMultiLvlLbl val="0"/>
      </c:catAx>
      <c:valAx>
        <c:axId val="74887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mn-cs"/>
              </a:defRPr>
            </a:pPr>
            <a:endParaRPr lang="en-US"/>
          </a:p>
        </c:txPr>
        <c:crossAx val="748871368"/>
        <c:crosses val="autoZero"/>
        <c:crossBetween val="between"/>
      </c:valAx>
      <c:spPr>
        <a:noFill/>
        <a:ln>
          <a:noFill/>
        </a:ln>
        <a:effectLst/>
      </c:spPr>
    </c:plotArea>
    <c:legend>
      <c:legendPos val="b"/>
      <c:layout>
        <c:manualLayout>
          <c:xMode val="edge"/>
          <c:yMode val="edge"/>
          <c:x val="0.7993626953593127"/>
          <c:y val="0.61481499411344243"/>
          <c:w val="0.20063730464068727"/>
          <c:h val="0.113406319879251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ahnschrif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07T13:55:11.573" idx="5">
    <p:pos x="5712" y="178"/>
    <p:text>do we need to include the non-state logos everywhere?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0EDA4C-951F-44E6-9148-A46DE0A73C67}" type="datetimeFigureOut">
              <a:rPr lang="en-US" smtClean="0"/>
              <a:t>9/18/2019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0A1234-D502-4021-9A06-9DE804F31FA5}" type="slidenum">
              <a:rPr lang="en-US" smtClean="0"/>
              <a:t>‹#›</a:t>
            </a:fld>
            <a:endParaRPr lang="en-US"/>
          </a:p>
        </p:txBody>
      </p:sp>
    </p:spTree>
    <p:extLst>
      <p:ext uri="{BB962C8B-B14F-4D97-AF65-F5344CB8AC3E}">
        <p14:creationId xmlns:p14="http://schemas.microsoft.com/office/powerpoint/2010/main" val="48011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Thank you to our hosts! </a:t>
            </a:r>
          </a:p>
        </p:txBody>
      </p:sp>
      <p:sp>
        <p:nvSpPr>
          <p:cNvPr id="4" name="Slide Number Placeholder 3"/>
          <p:cNvSpPr>
            <a:spLocks noGrp="1"/>
          </p:cNvSpPr>
          <p:nvPr>
            <p:ph type="sldNum" sz="quarter" idx="10"/>
          </p:nvPr>
        </p:nvSpPr>
        <p:spPr/>
        <p:txBody>
          <a:bodyPr/>
          <a:lstStyle/>
          <a:p>
            <a:fld id="{710A1234-D502-4021-9A06-9DE804F31FA5}" type="slidenum">
              <a:rPr lang="en-US" smtClean="0"/>
              <a:t>1</a:t>
            </a:fld>
            <a:endParaRPr lang="en-US"/>
          </a:p>
        </p:txBody>
      </p:sp>
    </p:spTree>
    <p:extLst>
      <p:ext uri="{BB962C8B-B14F-4D97-AF65-F5344CB8AC3E}">
        <p14:creationId xmlns:p14="http://schemas.microsoft.com/office/powerpoint/2010/main" val="166148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13</a:t>
            </a:fld>
            <a:endParaRPr lang="en-US"/>
          </a:p>
        </p:txBody>
      </p:sp>
    </p:spTree>
    <p:extLst>
      <p:ext uri="{BB962C8B-B14F-4D97-AF65-F5344CB8AC3E}">
        <p14:creationId xmlns:p14="http://schemas.microsoft.com/office/powerpoint/2010/main" val="309058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14</a:t>
            </a:fld>
            <a:endParaRPr lang="en-US"/>
          </a:p>
        </p:txBody>
      </p:sp>
    </p:spTree>
    <p:extLst>
      <p:ext uri="{BB962C8B-B14F-4D97-AF65-F5344CB8AC3E}">
        <p14:creationId xmlns:p14="http://schemas.microsoft.com/office/powerpoint/2010/main" val="171763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Climate Resilience Policy Audit/Amendments, LID &amp; Design Guidelines (Town of Brookline)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Sawmill Brook Central Pond Restoration Design (Town of Manchester)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Feasibility Study for an Essex Bay Living Shoreline (Town of Essex)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Tree Planting Plan to Mitigate Heat Islands and Reduce Runoff (Town of Natick)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Water/Sewer Infrastructure Green Emergency Power Study (Town of Holden)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15</a:t>
            </a:fld>
            <a:endParaRPr lang="en-US"/>
          </a:p>
        </p:txBody>
      </p:sp>
    </p:spTree>
    <p:extLst>
      <p:ext uri="{BB962C8B-B14F-4D97-AF65-F5344CB8AC3E}">
        <p14:creationId xmlns:p14="http://schemas.microsoft.com/office/powerpoint/2010/main" val="35653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OTHER: </a:t>
            </a:r>
            <a:r>
              <a:rPr lang="en-US" sz="1200" kern="1200" dirty="0">
                <a:solidFill>
                  <a:schemeClr val="tx1"/>
                </a:solidFill>
                <a:effectLst/>
                <a:latin typeface="+mn-lt"/>
                <a:ea typeface="+mn-ea"/>
                <a:cs typeface="+mn-cs"/>
              </a:rPr>
              <a:t>other impacts of climate change such as extreme weather, damaging wind and power outages, increased incidence of pests and vector-borne illnesses and other public health issues, and increases in forest pests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Ecological restoration: </a:t>
            </a:r>
            <a:r>
              <a:rPr lang="en-US" sz="1200" kern="1200" dirty="0">
                <a:solidFill>
                  <a:schemeClr val="tx1"/>
                </a:solidFill>
                <a:effectLst/>
                <a:latin typeface="+mn-lt"/>
                <a:ea typeface="+mn-ea"/>
                <a:cs typeface="+mn-cs"/>
              </a:rPr>
              <a:t>repair or improve degraded natural resources within a municipality to enhance resilience and adapt to climate change, such as right-sizing culverts, dam removal, controlled burns, soil stabilization</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resilience: </a:t>
            </a:r>
            <a:r>
              <a:rPr lang="en-US" sz="1200" kern="1200" dirty="0">
                <a:solidFill>
                  <a:schemeClr val="tx1"/>
                </a:solidFill>
                <a:effectLst/>
                <a:latin typeface="+mn-lt"/>
                <a:ea typeface="+mn-ea"/>
                <a:cs typeface="+mn-cs"/>
              </a:rPr>
              <a:t>incorporate clean energy and be paired with resilience enabling technologies such as energy storage, energy management systems, </a:t>
            </a:r>
            <a:r>
              <a:rPr lang="en-US" sz="1200" kern="1200" dirty="0" err="1">
                <a:solidFill>
                  <a:schemeClr val="tx1"/>
                </a:solidFill>
                <a:effectLst/>
                <a:latin typeface="+mn-lt"/>
                <a:ea typeface="+mn-ea"/>
                <a:cs typeface="+mn-cs"/>
              </a:rPr>
              <a:t>blackstart</a:t>
            </a:r>
            <a:r>
              <a:rPr lang="en-US" sz="1200" kern="1200" dirty="0">
                <a:solidFill>
                  <a:schemeClr val="tx1"/>
                </a:solidFill>
                <a:effectLst/>
                <a:latin typeface="+mn-lt"/>
                <a:ea typeface="+mn-ea"/>
                <a:cs typeface="+mn-cs"/>
              </a:rPr>
              <a:t> and islanding technology, and microgrids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Chemical safety: </a:t>
            </a:r>
            <a:r>
              <a:rPr lang="en-US" sz="1200" kern="1200" dirty="0">
                <a:solidFill>
                  <a:schemeClr val="tx1"/>
                </a:solidFill>
                <a:effectLst/>
                <a:latin typeface="+mn-lt"/>
                <a:ea typeface="+mn-ea"/>
                <a:cs typeface="+mn-cs"/>
              </a:rPr>
              <a:t>engage the business and manufacturing community on identifying vulnerabilities to chemical releases due to severe weather events, reducing use of toxic or hazardous chemicals, improving operations and maintenance procedures to prevent chemical releases and accidents, improving emergency and contingency planning, and/or identifying existing contaminated sites that pose chemical dispersion risks during flood events are eligible. </a:t>
            </a:r>
            <a:endParaRPr lang="en-US" sz="1200" i="1" dirty="0">
              <a:latin typeface="Arial" panose="020B0604020202020204" pitchFamily="34" charset="0"/>
              <a:cs typeface="Arial" panose="020B0604020202020204" pitchFamily="34" charset="0"/>
            </a:endParaRPr>
          </a:p>
          <a:p>
            <a:r>
              <a:rPr lang="en-US" i="1" u="sng" dirty="0"/>
              <a:t>Land acquisition: </a:t>
            </a:r>
            <a:r>
              <a:rPr lang="en-US" sz="1200" kern="1200" dirty="0">
                <a:solidFill>
                  <a:schemeClr val="tx1"/>
                </a:solidFill>
                <a:effectLst/>
                <a:latin typeface="+mn-lt"/>
                <a:ea typeface="+mn-ea"/>
                <a:cs typeface="+mn-cs"/>
              </a:rPr>
              <a:t>if the parcel has been identified through a climate vulnerability assessment as an appropriate location for a specific eligible adaptation activity to occur</a:t>
            </a:r>
            <a:endParaRPr lang="en-US" i="1" u="sng" dirty="0"/>
          </a:p>
        </p:txBody>
      </p:sp>
      <p:sp>
        <p:nvSpPr>
          <p:cNvPr id="4" name="Slide Number Placeholder 3"/>
          <p:cNvSpPr>
            <a:spLocks noGrp="1"/>
          </p:cNvSpPr>
          <p:nvPr>
            <p:ph type="sldNum" sz="quarter" idx="5"/>
          </p:nvPr>
        </p:nvSpPr>
        <p:spPr/>
        <p:txBody>
          <a:bodyPr/>
          <a:lstStyle/>
          <a:p>
            <a:fld id="{710A1234-D502-4021-9A06-9DE804F31FA5}" type="slidenum">
              <a:rPr lang="en-US" smtClean="0"/>
              <a:t>16</a:t>
            </a:fld>
            <a:endParaRPr lang="en-US"/>
          </a:p>
        </p:txBody>
      </p:sp>
    </p:spTree>
    <p:extLst>
      <p:ext uri="{BB962C8B-B14F-4D97-AF65-F5344CB8AC3E}">
        <p14:creationId xmlns:p14="http://schemas.microsoft.com/office/powerpoint/2010/main" val="345029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As I mentioned before, nature-based solutions are a cornerstone of the MVP program. We have funded different types of nature-based solutions all throughout the sate, some of which are displayed here. </a:t>
            </a:r>
          </a:p>
          <a:p>
            <a:pPr marL="285750" indent="-285750">
              <a:buFont typeface="Arial"/>
              <a:buChar char="•"/>
            </a:pPr>
            <a:r>
              <a:rPr lang="en-US" sz="1200" kern="1200" dirty="0">
                <a:solidFill>
                  <a:schemeClr val="tx1"/>
                </a:solidFill>
                <a:effectLst/>
                <a:latin typeface="+mn-lt"/>
                <a:ea typeface="+mn-ea"/>
                <a:cs typeface="+mn-cs"/>
              </a:rPr>
              <a:t>Nature-based solutions rely on ecological processes to achieve climate resilience objectives. They use natural systems, mimic natural processes, or work in tandem with traditional approaches to address natural hazards like flooding, erosion, drought, and heat islands</a:t>
            </a:r>
          </a:p>
          <a:p>
            <a:pPr marL="285750" indent="-285750">
              <a:buFont typeface="Arial"/>
              <a:buChar char="•"/>
            </a:pPr>
            <a:r>
              <a:rPr lang="en-US" dirty="0">
                <a:cs typeface="Calibri"/>
              </a:rPr>
              <a:t>Nature-based climate adaptation solutions include various types of green infrastructure, open space preservation, and low-impact development practices. Options include:</a:t>
            </a:r>
          </a:p>
          <a:p>
            <a:pPr marL="742950" lvl="1" indent="-285750">
              <a:buFont typeface="Arial"/>
              <a:buChar char="•"/>
            </a:pPr>
            <a:r>
              <a:rPr lang="en-US" dirty="0">
                <a:cs typeface="Calibri"/>
              </a:rPr>
              <a:t>Wetlands conservation</a:t>
            </a:r>
          </a:p>
          <a:p>
            <a:pPr marL="742950" lvl="1" indent="-285750">
              <a:buFont typeface="Arial"/>
              <a:buChar char="•"/>
            </a:pPr>
            <a:r>
              <a:rPr lang="en-US" dirty="0">
                <a:cs typeface="Calibri"/>
              </a:rPr>
              <a:t>Raingardens and bioswales to capture stormwater, recharge aquifers, and improve water quality</a:t>
            </a:r>
          </a:p>
          <a:p>
            <a:pPr marL="742950" lvl="1" indent="-285750">
              <a:buFont typeface="Arial"/>
              <a:buChar char="•"/>
            </a:pPr>
            <a:r>
              <a:rPr lang="en-US" dirty="0">
                <a:cs typeface="Calibri"/>
              </a:rPr>
              <a:t>Tree-planting to improve air quality and mitigate urban heat islands</a:t>
            </a:r>
          </a:p>
          <a:p>
            <a:pPr marL="742950" lvl="1" indent="-285750">
              <a:buFont typeface="Arial"/>
              <a:buChar char="•"/>
            </a:pPr>
            <a:r>
              <a:rPr lang="en-US" dirty="0">
                <a:cs typeface="Calibri"/>
              </a:rPr>
              <a:t>Land acquisition to conserve habitat and limit development in risky areas like floodplains</a:t>
            </a:r>
          </a:p>
          <a:p>
            <a:pPr marL="742950" lvl="1" indent="-285750">
              <a:buFont typeface="Arial"/>
              <a:buChar char="•"/>
            </a:pPr>
            <a:r>
              <a:rPr lang="en-US" dirty="0">
                <a:cs typeface="Calibri"/>
              </a:rPr>
              <a:t>Daylighting streams to mitigate flooding and turn waterways into scenic community assets</a:t>
            </a:r>
          </a:p>
          <a:p>
            <a:pPr marL="742950" lvl="1" indent="-285750">
              <a:buFont typeface="Arial"/>
              <a:buChar char="•"/>
            </a:pPr>
            <a:r>
              <a:rPr lang="en-US" dirty="0">
                <a:cs typeface="Calibri"/>
              </a:rPr>
              <a:t>Dam removal to remove deteriorating infrastructure and restore riverine ecosystems</a:t>
            </a:r>
          </a:p>
          <a:p>
            <a:pPr marL="742950" lvl="1" indent="-285750">
              <a:buFont typeface="Arial"/>
              <a:buChar char="•"/>
            </a:pPr>
            <a:r>
              <a:rPr lang="en-US" dirty="0">
                <a:cs typeface="Calibri"/>
              </a:rPr>
              <a:t>Bylaw review to encourage Low-Impact Development (LID) and encourage open space preservation</a:t>
            </a: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710A1234-D502-4021-9A06-9DE804F31FA5}" type="slidenum">
              <a:rPr lang="en-US" smtClean="0"/>
              <a:t>17</a:t>
            </a:fld>
            <a:endParaRPr lang="en-US"/>
          </a:p>
        </p:txBody>
      </p:sp>
    </p:spTree>
    <p:extLst>
      <p:ext uri="{BB962C8B-B14F-4D97-AF65-F5344CB8AC3E}">
        <p14:creationId xmlns:p14="http://schemas.microsoft.com/office/powerpoint/2010/main" val="126856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19</a:t>
            </a:fld>
            <a:endParaRPr lang="en-US"/>
          </a:p>
        </p:txBody>
      </p:sp>
    </p:spTree>
    <p:extLst>
      <p:ext uri="{BB962C8B-B14F-4D97-AF65-F5344CB8AC3E}">
        <p14:creationId xmlns:p14="http://schemas.microsoft.com/office/powerpoint/2010/main" val="3748366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20</a:t>
            </a:fld>
            <a:endParaRPr lang="en-US"/>
          </a:p>
        </p:txBody>
      </p:sp>
    </p:spTree>
    <p:extLst>
      <p:ext uri="{BB962C8B-B14F-4D97-AF65-F5344CB8AC3E}">
        <p14:creationId xmlns:p14="http://schemas.microsoft.com/office/powerpoint/2010/main" val="385827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We also wanted to note the importance of a current bill in front of the legislature to create a new, sustainable source of revenue to support climate change resilience implementation across the Commonwealth. </a:t>
            </a:r>
          </a:p>
          <a:p>
            <a:pPr marL="171450" indent="-171450">
              <a:buFont typeface="Arial" panose="020B0604020202020204" pitchFamily="34" charset="0"/>
              <a:buChar char="•"/>
            </a:pPr>
            <a:r>
              <a:rPr lang="en-US" dirty="0">
                <a:cs typeface="Calibri"/>
              </a:rPr>
              <a:t>Governor Baker filed Senate Bill 10, An Act for Climate Change Adaptation Infrastructure Investments in the Commonwealth, that will dedicate an estimated $137million a year to the Global Warming Solutions Trust Fund through an increase in the deeds excise, a fee on the sale of property. </a:t>
            </a:r>
          </a:p>
          <a:p>
            <a:pPr marL="171450" indent="-171450">
              <a:buFont typeface="Arial" panose="020B0604020202020204" pitchFamily="34" charset="0"/>
              <a:buChar char="•"/>
            </a:pPr>
            <a:r>
              <a:rPr lang="en-US" dirty="0">
                <a:cs typeface="Calibri"/>
              </a:rPr>
              <a:t>This funding would be a source of loans, grants, and technical assistance to municipalities, regional partnerships, and agencies to implement climate adaptation and resilience infrastructure projects with broad community benefits. </a:t>
            </a:r>
          </a:p>
        </p:txBody>
      </p:sp>
      <p:sp>
        <p:nvSpPr>
          <p:cNvPr id="4" name="Slide Number Placeholder 3"/>
          <p:cNvSpPr>
            <a:spLocks noGrp="1"/>
          </p:cNvSpPr>
          <p:nvPr>
            <p:ph type="sldNum" sz="quarter" idx="5"/>
          </p:nvPr>
        </p:nvSpPr>
        <p:spPr/>
        <p:txBody>
          <a:bodyPr/>
          <a:lstStyle/>
          <a:p>
            <a:fld id="{710A1234-D502-4021-9A06-9DE804F31FA5}" type="slidenum">
              <a:rPr lang="en-US" smtClean="0"/>
              <a:t>23</a:t>
            </a:fld>
            <a:endParaRPr lang="en-US"/>
          </a:p>
        </p:txBody>
      </p:sp>
    </p:spTree>
    <p:extLst>
      <p:ext uri="{BB962C8B-B14F-4D97-AF65-F5344CB8AC3E}">
        <p14:creationId xmlns:p14="http://schemas.microsoft.com/office/powerpoint/2010/main" val="2374738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24</a:t>
            </a:fld>
            <a:endParaRPr lang="en-US"/>
          </a:p>
        </p:txBody>
      </p:sp>
    </p:spTree>
    <p:extLst>
      <p:ext uri="{BB962C8B-B14F-4D97-AF65-F5344CB8AC3E}">
        <p14:creationId xmlns:p14="http://schemas.microsoft.com/office/powerpoint/2010/main" val="346903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D6FFF-7CC5-4A1E-91AD-7F834A32FFF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9773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First-of-its-Kind Integrated State Plan</a:t>
            </a:r>
          </a:p>
        </p:txBody>
      </p:sp>
      <p:sp>
        <p:nvSpPr>
          <p:cNvPr id="4" name="Slide Number Placeholder 3"/>
          <p:cNvSpPr>
            <a:spLocks noGrp="1"/>
          </p:cNvSpPr>
          <p:nvPr>
            <p:ph type="sldNum" sz="quarter" idx="5"/>
          </p:nvPr>
        </p:nvSpPr>
        <p:spPr/>
        <p:txBody>
          <a:bodyPr/>
          <a:lstStyle/>
          <a:p>
            <a:fld id="{710A1234-D502-4021-9A06-9DE804F31FA5}" type="slidenum">
              <a:rPr lang="en-US" smtClean="0"/>
              <a:t>3</a:t>
            </a:fld>
            <a:endParaRPr lang="en-US"/>
          </a:p>
        </p:txBody>
      </p:sp>
    </p:spTree>
    <p:extLst>
      <p:ext uri="{BB962C8B-B14F-4D97-AF65-F5344CB8AC3E}">
        <p14:creationId xmlns:p14="http://schemas.microsoft.com/office/powerpoint/2010/main" val="233274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First-of-its-Kind Integrated State Plan</a:t>
            </a:r>
          </a:p>
        </p:txBody>
      </p:sp>
      <p:sp>
        <p:nvSpPr>
          <p:cNvPr id="4" name="Slide Number Placeholder 3"/>
          <p:cNvSpPr>
            <a:spLocks noGrp="1"/>
          </p:cNvSpPr>
          <p:nvPr>
            <p:ph type="sldNum" sz="quarter" idx="5"/>
          </p:nvPr>
        </p:nvSpPr>
        <p:spPr/>
        <p:txBody>
          <a:bodyPr/>
          <a:lstStyle/>
          <a:p>
            <a:fld id="{710A1234-D502-4021-9A06-9DE804F31FA5}" type="slidenum">
              <a:rPr lang="en-US" smtClean="0"/>
              <a:t>4</a:t>
            </a:fld>
            <a:endParaRPr lang="en-US"/>
          </a:p>
        </p:txBody>
      </p:sp>
    </p:spTree>
    <p:extLst>
      <p:ext uri="{BB962C8B-B14F-4D97-AF65-F5344CB8AC3E}">
        <p14:creationId xmlns:p14="http://schemas.microsoft.com/office/powerpoint/2010/main" val="266345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First-of-its-Kind Integrated State Plan</a:t>
            </a:r>
          </a:p>
        </p:txBody>
      </p:sp>
      <p:sp>
        <p:nvSpPr>
          <p:cNvPr id="4" name="Slide Number Placeholder 3"/>
          <p:cNvSpPr>
            <a:spLocks noGrp="1"/>
          </p:cNvSpPr>
          <p:nvPr>
            <p:ph type="sldNum" sz="quarter" idx="5"/>
          </p:nvPr>
        </p:nvSpPr>
        <p:spPr/>
        <p:txBody>
          <a:bodyPr/>
          <a:lstStyle/>
          <a:p>
            <a:fld id="{710A1234-D502-4021-9A06-9DE804F31FA5}" type="slidenum">
              <a:rPr lang="en-US" smtClean="0"/>
              <a:t>5</a:t>
            </a:fld>
            <a:endParaRPr lang="en-US"/>
          </a:p>
        </p:txBody>
      </p:sp>
    </p:spTree>
    <p:extLst>
      <p:ext uri="{BB962C8B-B14F-4D97-AF65-F5344CB8AC3E}">
        <p14:creationId xmlns:p14="http://schemas.microsoft.com/office/powerpoint/2010/main" val="197820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lvl="1" indent="-342900">
              <a:spcAft>
                <a:spcPts val="600"/>
              </a:spcAft>
              <a:buFont typeface="Arial" panose="020B0604020202020204" pitchFamily="34" charset="0"/>
              <a:buChar char="•"/>
            </a:pPr>
            <a:endParaRPr lang="en-US" sz="1800" dirty="0">
              <a:latin typeface="Bahnschrift" panose="020B05020402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0A1234-D502-4021-9A06-9DE804F31FA5}" type="slidenum">
              <a:rPr lang="en-US" smtClean="0"/>
              <a:t>7</a:t>
            </a:fld>
            <a:endParaRPr lang="en-US"/>
          </a:p>
        </p:txBody>
      </p:sp>
    </p:spTree>
    <p:extLst>
      <p:ext uri="{BB962C8B-B14F-4D97-AF65-F5344CB8AC3E}">
        <p14:creationId xmlns:p14="http://schemas.microsoft.com/office/powerpoint/2010/main" val="286684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Bahnschrift" panose="020B0502040204020203" pitchFamily="34" charset="0"/>
                <a:cs typeface="Arial" panose="020B0604020202020204" pitchFamily="34" charset="0"/>
              </a:rPr>
              <a:t>Mainstreams</a:t>
            </a:r>
            <a:r>
              <a:rPr lang="en-US" sz="1200" dirty="0">
                <a:latin typeface="Bahnschrift" panose="020B0502040204020203" pitchFamily="34" charset="0"/>
                <a:cs typeface="Arial" panose="020B0604020202020204" pitchFamily="34" charset="0"/>
              </a:rPr>
              <a:t>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hnschrift" panose="020B0502040204020203" pitchFamily="34" charset="0"/>
                <a:cs typeface="Arial" panose="020B0604020202020204" pitchFamily="34" charset="0"/>
              </a:rPr>
              <a:t>Addresses</a:t>
            </a:r>
            <a:r>
              <a:rPr lang="en-US" sz="1200" b="1" dirty="0">
                <a:latin typeface="Bahnschrift" panose="020B0502040204020203" pitchFamily="34" charset="0"/>
                <a:cs typeface="Arial" panose="020B0604020202020204" pitchFamily="34" charset="0"/>
              </a:rPr>
              <a:t> social equity </a:t>
            </a:r>
            <a:r>
              <a:rPr lang="en-US" sz="1200" dirty="0">
                <a:latin typeface="Bahnschrift" panose="020B0502040204020203" pitchFamily="34" charset="0"/>
                <a:cs typeface="Arial" panose="020B0604020202020204" pitchFamily="34" charset="0"/>
              </a:rPr>
              <a:t>and climate threats faced by the </a:t>
            </a:r>
            <a:r>
              <a:rPr lang="en-US" sz="1200" b="1" dirty="0">
                <a:latin typeface="Bahnschrift" panose="020B0502040204020203" pitchFamily="34" charset="0"/>
                <a:cs typeface="Arial" panose="020B0604020202020204" pitchFamily="34" charset="0"/>
              </a:rPr>
              <a:t>socially vulnerable </a:t>
            </a:r>
            <a:r>
              <a:rPr lang="en-US" sz="1200" dirty="0">
                <a:latin typeface="Bahnschrift" panose="020B0502040204020203" pitchFamily="34" charset="0"/>
                <a:cs typeface="Arial" panose="020B0604020202020204" pitchFamily="34" charset="0"/>
              </a:rPr>
              <a:t>and environmental justice communities</a:t>
            </a:r>
            <a:endParaRPr lang="en-US" sz="1200" b="1" dirty="0">
              <a:latin typeface="Bahnschrift" panose="020B05020402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Bahnschrift" panose="020B0502040204020203"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10</a:t>
            </a:fld>
            <a:endParaRPr lang="en-US"/>
          </a:p>
        </p:txBody>
      </p:sp>
    </p:spTree>
    <p:extLst>
      <p:ext uri="{BB962C8B-B14F-4D97-AF65-F5344CB8AC3E}">
        <p14:creationId xmlns:p14="http://schemas.microsoft.com/office/powerpoint/2010/main" val="127382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a “resources” page – also includes </a:t>
            </a:r>
            <a:r>
              <a:rPr lang="en-US" dirty="0" err="1"/>
              <a:t>ResilientMA</a:t>
            </a:r>
            <a:r>
              <a:rPr lang="en-US" dirty="0"/>
              <a:t>, … </a:t>
            </a:r>
          </a:p>
        </p:txBody>
      </p:sp>
      <p:sp>
        <p:nvSpPr>
          <p:cNvPr id="4" name="Slide Number Placeholder 3"/>
          <p:cNvSpPr>
            <a:spLocks noGrp="1"/>
          </p:cNvSpPr>
          <p:nvPr>
            <p:ph type="sldNum" sz="quarter" idx="5"/>
          </p:nvPr>
        </p:nvSpPr>
        <p:spPr/>
        <p:txBody>
          <a:bodyPr/>
          <a:lstStyle/>
          <a:p>
            <a:fld id="{710A1234-D502-4021-9A06-9DE804F31FA5}" type="slidenum">
              <a:rPr lang="en-US" smtClean="0"/>
              <a:t>11</a:t>
            </a:fld>
            <a:endParaRPr lang="en-US"/>
          </a:p>
        </p:txBody>
      </p:sp>
    </p:spTree>
    <p:extLst>
      <p:ext uri="{BB962C8B-B14F-4D97-AF65-F5344CB8AC3E}">
        <p14:creationId xmlns:p14="http://schemas.microsoft.com/office/powerpoint/2010/main" val="239824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a “resources” page – also includes </a:t>
            </a:r>
            <a:r>
              <a:rPr lang="en-US" dirty="0" err="1"/>
              <a:t>ResilientMA</a:t>
            </a:r>
            <a:r>
              <a:rPr lang="en-US" dirty="0"/>
              <a:t>, … </a:t>
            </a:r>
          </a:p>
        </p:txBody>
      </p:sp>
      <p:sp>
        <p:nvSpPr>
          <p:cNvPr id="4" name="Slide Number Placeholder 3"/>
          <p:cNvSpPr>
            <a:spLocks noGrp="1"/>
          </p:cNvSpPr>
          <p:nvPr>
            <p:ph type="sldNum" sz="quarter" idx="5"/>
          </p:nvPr>
        </p:nvSpPr>
        <p:spPr/>
        <p:txBody>
          <a:bodyPr/>
          <a:lstStyle/>
          <a:p>
            <a:fld id="{710A1234-D502-4021-9A06-9DE804F31FA5}" type="slidenum">
              <a:rPr lang="en-US" smtClean="0"/>
              <a:t>12</a:t>
            </a:fld>
            <a:endParaRPr lang="en-US"/>
          </a:p>
        </p:txBody>
      </p:sp>
    </p:spTree>
    <p:extLst>
      <p:ext uri="{BB962C8B-B14F-4D97-AF65-F5344CB8AC3E}">
        <p14:creationId xmlns:p14="http://schemas.microsoft.com/office/powerpoint/2010/main" val="206869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229FE8-703F-40C0-8F5C-825A590B3C31}" type="datetime1">
              <a:rPr lang="en-US" smtClean="0"/>
              <a:t>9/18/2019</a:t>
            </a:fld>
            <a:endParaRPr lang="en-US"/>
          </a:p>
        </p:txBody>
      </p:sp>
      <p:sp>
        <p:nvSpPr>
          <p:cNvPr id="5" name="Footer Placeholder 4"/>
          <p:cNvSpPr>
            <a:spLocks noGrp="1"/>
          </p:cNvSpPr>
          <p:nvPr>
            <p:ph type="ftr" sz="quarter" idx="11"/>
          </p:nvPr>
        </p:nvSpPr>
        <p:spPr>
          <a:xfrm>
            <a:off x="3124200" y="4888707"/>
            <a:ext cx="2895600" cy="273844"/>
          </a:xfrm>
        </p:spPr>
        <p:txBody>
          <a:bodyPr/>
          <a:lstStyle/>
          <a:p>
            <a:endParaRPr lang="en-US" dirty="0"/>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dirty="0"/>
          </a:p>
        </p:txBody>
      </p:sp>
    </p:spTree>
    <p:extLst>
      <p:ext uri="{BB962C8B-B14F-4D97-AF65-F5344CB8AC3E}">
        <p14:creationId xmlns:p14="http://schemas.microsoft.com/office/powerpoint/2010/main" val="25032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D57F7-ADE8-42B7-8733-479542E00ECE}"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158064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E573D-0A92-464E-A949-02B6236D1708}"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231457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AE5A049-B854-45AE-90DF-07129F814B65}" type="datetime1">
              <a:rPr lang="en-US" smtClean="0">
                <a:solidFill>
                  <a:prstClr val="black"/>
                </a:solidFill>
              </a:rPr>
              <a:pPr/>
              <a:t>9/18/2019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6" name="Slide Number Placeholder 5"/>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419094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105483" name="Line 11"/>
          <p:cNvSpPr>
            <a:spLocks noChangeShapeType="1"/>
          </p:cNvSpPr>
          <p:nvPr/>
        </p:nvSpPr>
        <p:spPr bwMode="auto">
          <a:xfrm>
            <a:off x="2345508" y="2641521"/>
            <a:ext cx="621792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789" y="1523001"/>
            <a:ext cx="1365477" cy="10241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1" y="1360628"/>
            <a:ext cx="6069891" cy="1382573"/>
          </a:xfrm>
          <a:prstGeom prst="rect">
            <a:avLst/>
          </a:prstGeom>
        </p:spPr>
        <p:txBody>
          <a:bodyPr anchor="ct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Tree>
    <p:extLst>
      <p:ext uri="{BB962C8B-B14F-4D97-AF65-F5344CB8AC3E}">
        <p14:creationId xmlns:p14="http://schemas.microsoft.com/office/powerpoint/2010/main" val="1288359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274219"/>
            <a:ext cx="8348472"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08356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4" y="1274219"/>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4" y="1271361"/>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1310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0" y="987783"/>
            <a:ext cx="843534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Rectangle 10"/>
          <p:cNvSpPr/>
          <p:nvPr userDrawn="1"/>
        </p:nvSpPr>
        <p:spPr>
          <a:xfrm>
            <a:off x="327660" y="468631"/>
            <a:ext cx="7673340" cy="17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14501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105483" name="Line 11"/>
          <p:cNvSpPr>
            <a:spLocks noChangeShapeType="1"/>
          </p:cNvSpPr>
          <p:nvPr/>
        </p:nvSpPr>
        <p:spPr bwMode="auto">
          <a:xfrm>
            <a:off x="2345508" y="2641521"/>
            <a:ext cx="621792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789" y="1523001"/>
            <a:ext cx="1365477" cy="10241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1" y="1360628"/>
            <a:ext cx="6069891" cy="1382573"/>
          </a:xfrm>
          <a:prstGeom prst="rect">
            <a:avLst/>
          </a:prstGeom>
        </p:spPr>
        <p:txBody>
          <a:bodyPr anchor="ct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Tree>
    <p:extLst>
      <p:ext uri="{BB962C8B-B14F-4D97-AF65-F5344CB8AC3E}">
        <p14:creationId xmlns:p14="http://schemas.microsoft.com/office/powerpoint/2010/main" val="270368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274219"/>
            <a:ext cx="8348472"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73091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4" y="1274219"/>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4" y="1271361"/>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2325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163F8-7AD7-4C4E-B857-ACDD406836E8}" type="datetime1">
              <a:rPr lang="en-US" smtClean="0"/>
              <a:t>9/18/2019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dirty="0"/>
          </a:p>
        </p:txBody>
      </p:sp>
    </p:spTree>
    <p:extLst>
      <p:ext uri="{BB962C8B-B14F-4D97-AF65-F5344CB8AC3E}">
        <p14:creationId xmlns:p14="http://schemas.microsoft.com/office/powerpoint/2010/main" val="367788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0" y="987783"/>
            <a:ext cx="843534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Rectangle 10"/>
          <p:cNvSpPr/>
          <p:nvPr userDrawn="1"/>
        </p:nvSpPr>
        <p:spPr>
          <a:xfrm>
            <a:off x="327660" y="468631"/>
            <a:ext cx="7673340" cy="17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9349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D58D2-071A-4F99-90D7-14A74CFAC077}" type="datetime1">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363726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89ADCC-9EDE-417B-BEAF-F52A40AF765D}"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386226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87E183-39D6-43D0-9D0A-6D0CACFA154D}" type="datetime1">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251401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61615-EEB2-40A8-8E9D-BE33C1E1F98D}" type="datetime1">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83569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F5D06-6940-4ABB-88F8-2F4FDBFAC3A0}" type="datetime1">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24604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9EE7C1-D902-4B0F-8FE7-FE651468D001}"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153884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C3299E-7501-4E02-843F-9E0116970D1C}" type="datetime1">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39499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AD161B-4969-4C7A-887F-DCA5E7759B73}" type="datetime1">
              <a:rPr lang="en-US" smtClean="0"/>
              <a:t>9/18/2019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10594C-12C3-49D5-B979-B8F1D822F98F}" type="slidenum">
              <a:rPr lang="en-US" smtClean="0"/>
              <a:t>‹#›</a:t>
            </a:fld>
            <a:endParaRPr lang="en-US" dirty="0"/>
          </a:p>
        </p:txBody>
      </p:sp>
    </p:spTree>
    <p:extLst>
      <p:ext uri="{BB962C8B-B14F-4D97-AF65-F5344CB8AC3E}">
        <p14:creationId xmlns:p14="http://schemas.microsoft.com/office/powerpoint/2010/main" val="695875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8408" y="540727"/>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8408" y="916272"/>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08" y="4830331"/>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9379" y="4960679"/>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a:defRPr/>
            </a:pPr>
            <a:fld id="{9CFA4524-850C-6D4F-85BC-70D4F7341579}" type="slidenum">
              <a:rPr lang="en-US" sz="1000" smtClean="0">
                <a:solidFill>
                  <a:srgbClr val="000000"/>
                </a:solidFill>
                <a:latin typeface="Arial" pitchFamily="34" charset="0"/>
              </a:rPr>
              <a:pPr algn="r">
                <a:defRPr/>
              </a:pPr>
              <a:t>‹#›</a:t>
            </a:fld>
            <a:endParaRPr lang="en-US" sz="1000" dirty="0">
              <a:solidFill>
                <a:srgbClr val="000000"/>
              </a:solidFill>
              <a:latin typeface="Arial" pitchFamily="34" charset="0"/>
            </a:endParaRPr>
          </a:p>
        </p:txBody>
      </p:sp>
      <p:sp>
        <p:nvSpPr>
          <p:cNvPr id="41" name="Content Placeholder 8"/>
          <p:cNvSpPr txBox="1">
            <a:spLocks/>
          </p:cNvSpPr>
          <p:nvPr/>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22501" y="163117"/>
            <a:ext cx="720969" cy="540727"/>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a:t>
            </a:r>
            <a:fld id="{2C37D8C4-C6B7-4C1A-9D05-DCC293D70813}" type="datetime1">
              <a:rPr lang="en-US" smtClean="0">
                <a:solidFill>
                  <a:srgbClr val="000000"/>
                </a:solidFill>
              </a:rPr>
              <a:pPr algn="r"/>
              <a:t>9/18/2019</a:t>
            </a:fld>
            <a:endParaRPr lang="en-US" dirty="0">
              <a:solidFill>
                <a:srgbClr val="000000"/>
              </a:solidFill>
            </a:endParaRPr>
          </a:p>
        </p:txBody>
      </p:sp>
    </p:spTree>
    <p:extLst>
      <p:ext uri="{BB962C8B-B14F-4D97-AF65-F5344CB8AC3E}">
        <p14:creationId xmlns:p14="http://schemas.microsoft.com/office/powerpoint/2010/main" val="3818381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8408" y="540727"/>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8408" y="916272"/>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08" y="4830331"/>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9379" y="4960679"/>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a:defRPr/>
            </a:pPr>
            <a:fld id="{9CFA4524-850C-6D4F-85BC-70D4F7341579}" type="slidenum">
              <a:rPr lang="en-US" sz="1000" smtClean="0">
                <a:solidFill>
                  <a:srgbClr val="000000"/>
                </a:solidFill>
                <a:latin typeface="Arial" pitchFamily="34" charset="0"/>
                <a:cs typeface="Arial" pitchFamily="34" charset="0"/>
              </a:rPr>
              <a:pPr algn="r">
                <a:defRPr/>
              </a:pPr>
              <a:t>‹#›</a:t>
            </a:fld>
            <a:endParaRPr lang="en-US" sz="1000" dirty="0">
              <a:solidFill>
                <a:srgbClr val="000000"/>
              </a:solidFill>
              <a:latin typeface="Arial" pitchFamily="34" charset="0"/>
              <a:cs typeface="Arial" pitchFamily="34" charset="0"/>
            </a:endParaRPr>
          </a:p>
        </p:txBody>
      </p:sp>
      <p:sp>
        <p:nvSpPr>
          <p:cNvPr id="41" name="Content Placeholder 8"/>
          <p:cNvSpPr txBox="1">
            <a:spLocks/>
          </p:cNvSpPr>
          <p:nvPr/>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22501" y="163117"/>
            <a:ext cx="720969" cy="540727"/>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a:t>
            </a:r>
            <a:fld id="{2C37D8C4-C6B7-4C1A-9D05-DCC293D70813}" type="datetime1">
              <a:rPr lang="en-US" smtClean="0">
                <a:solidFill>
                  <a:srgbClr val="000000"/>
                </a:solidFill>
              </a:rPr>
              <a:pPr algn="r"/>
              <a:t>9/18/2019</a:t>
            </a:fld>
            <a:endParaRPr lang="en-US" dirty="0">
              <a:solidFill>
                <a:srgbClr val="000000"/>
              </a:solidFill>
            </a:endParaRPr>
          </a:p>
        </p:txBody>
      </p:sp>
    </p:spTree>
    <p:extLst>
      <p:ext uri="{BB962C8B-B14F-4D97-AF65-F5344CB8AC3E}">
        <p14:creationId xmlns:p14="http://schemas.microsoft.com/office/powerpoint/2010/main" val="42388647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hyperlink" Target="mailto:Mia.Mansfield@mass.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https://pbs.twimg.com/media/DXhpyqmVMAYtR-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500" t="32770" r="5500" b="27506"/>
          <a:stretch/>
        </p:blipFill>
        <p:spPr bwMode="auto">
          <a:xfrm>
            <a:off x="0" y="0"/>
            <a:ext cx="9144001" cy="2724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6890" y="2647950"/>
            <a:ext cx="8689359" cy="1102519"/>
          </a:xfrm>
        </p:spPr>
        <p:txBody>
          <a:bodyPr>
            <a:normAutofit/>
          </a:bodyPr>
          <a:lstStyle/>
          <a:p>
            <a:pPr algn="l"/>
            <a:r>
              <a:rPr lang="en-US" sz="3600" b="1" dirty="0">
                <a:solidFill>
                  <a:srgbClr val="084D6C"/>
                </a:solidFill>
                <a:latin typeface="Bahnschrift" panose="020B0502040204020203" pitchFamily="34" charset="0"/>
                <a:cs typeface="Arial" panose="020B0604020202020204" pitchFamily="34" charset="0"/>
              </a:rPr>
              <a:t>Climate Change &amp; the Commonwealth</a:t>
            </a:r>
            <a:endParaRPr lang="en-US" dirty="0">
              <a:solidFill>
                <a:srgbClr val="084D6C"/>
              </a:solidFill>
              <a:latin typeface="Bahnschrift" panose="020B0502040204020203" pitchFamily="34" charset="0"/>
              <a:cs typeface="Arial" panose="020B0604020202020204" pitchFamily="34" charset="0"/>
            </a:endParaRPr>
          </a:p>
        </p:txBody>
      </p:sp>
      <p:pic>
        <p:nvPicPr>
          <p:cNvPr id="2050"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3322" y="4013282"/>
            <a:ext cx="920668" cy="920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nergy and environmental affair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8049" y="409575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6351" y="3562350"/>
            <a:ext cx="6096849" cy="110251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084D6C"/>
                </a:solidFill>
                <a:latin typeface="Bahnschrift" panose="020B0502040204020203" pitchFamily="34" charset="0"/>
                <a:cs typeface="Arial" panose="020B0604020202020204" pitchFamily="34" charset="0"/>
              </a:rPr>
              <a:t>Mia Mansfield, </a:t>
            </a:r>
          </a:p>
          <a:p>
            <a:pPr algn="l"/>
            <a:r>
              <a:rPr lang="en-US" sz="2400" dirty="0">
                <a:solidFill>
                  <a:srgbClr val="084D6C"/>
                </a:solidFill>
                <a:latin typeface="Bahnschrift" panose="020B0502040204020203" pitchFamily="34" charset="0"/>
                <a:cs typeface="Arial" panose="020B0604020202020204" pitchFamily="34" charset="0"/>
              </a:rPr>
              <a:t>Director of Climate Adaptation and Resilience </a:t>
            </a:r>
          </a:p>
          <a:p>
            <a:pPr algn="l"/>
            <a:r>
              <a:rPr lang="en-US" sz="1800" dirty="0">
                <a:solidFill>
                  <a:srgbClr val="084D6C"/>
                </a:solidFill>
                <a:latin typeface="Bahnschrift" panose="020B0502040204020203" pitchFamily="34" charset="0"/>
                <a:cs typeface="Arial" panose="020B0604020202020204" pitchFamily="34" charset="0"/>
              </a:rPr>
              <a:t>MA Executive Office of Energy and Environmental Affairs</a:t>
            </a:r>
          </a:p>
        </p:txBody>
      </p:sp>
    </p:spTree>
    <p:extLst>
      <p:ext uri="{BB962C8B-B14F-4D97-AF65-F5344CB8AC3E}">
        <p14:creationId xmlns:p14="http://schemas.microsoft.com/office/powerpoint/2010/main" val="345578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709" y="1455529"/>
            <a:ext cx="4876800" cy="3481906"/>
          </a:xfrm>
        </p:spPr>
        <p:txBody>
          <a:bodyPr>
            <a:normAutofit fontScale="92500"/>
          </a:bodyPr>
          <a:lstStyle/>
          <a:p>
            <a:pPr marL="342900" lvl="1" indent="-342900">
              <a:spcAft>
                <a:spcPts val="600"/>
              </a:spcAft>
              <a:buClrTx/>
              <a:buFont typeface="Arial" panose="020B0604020202020204" pitchFamily="34" charset="0"/>
              <a:buChar char="•"/>
            </a:pPr>
            <a:r>
              <a:rPr lang="en-US" sz="1800" dirty="0">
                <a:latin typeface="Bahnschrift" panose="020B0502040204020203" pitchFamily="34" charset="0"/>
                <a:cs typeface="Arial" panose="020B0604020202020204" pitchFamily="34" charset="0"/>
              </a:rPr>
              <a:t>Employs </a:t>
            </a:r>
            <a:r>
              <a:rPr lang="en-US" sz="1800" b="1" dirty="0">
                <a:latin typeface="Bahnschrift" panose="020B0502040204020203" pitchFamily="34" charset="0"/>
                <a:cs typeface="Arial" panose="020B0604020202020204" pitchFamily="34" charset="0"/>
              </a:rPr>
              <a:t>local knowledge </a:t>
            </a:r>
            <a:r>
              <a:rPr lang="en-US" sz="1800" dirty="0">
                <a:latin typeface="Bahnschrift" panose="020B0502040204020203" pitchFamily="34" charset="0"/>
                <a:cs typeface="Arial" panose="020B0604020202020204" pitchFamily="34" charset="0"/>
              </a:rPr>
              <a:t>and buy-in</a:t>
            </a:r>
          </a:p>
          <a:p>
            <a:pPr marL="342900" lvl="1" indent="-342900">
              <a:spcAft>
                <a:spcPts val="600"/>
              </a:spcAft>
              <a:buClrTx/>
              <a:buFont typeface="Arial" panose="020B0604020202020204" pitchFamily="34" charset="0"/>
              <a:buChar char="•"/>
            </a:pPr>
            <a:r>
              <a:rPr lang="en-US" sz="1800" dirty="0">
                <a:latin typeface="Bahnschrift" panose="020B0502040204020203" pitchFamily="34" charset="0"/>
                <a:cs typeface="Arial" panose="020B0604020202020204" pitchFamily="34" charset="0"/>
              </a:rPr>
              <a:t>Utilizes </a:t>
            </a:r>
            <a:r>
              <a:rPr lang="en-US" sz="1800" b="1" dirty="0">
                <a:latin typeface="Bahnschrift" panose="020B0502040204020203" pitchFamily="34" charset="0"/>
                <a:cs typeface="Arial" panose="020B0604020202020204" pitchFamily="34" charset="0"/>
              </a:rPr>
              <a:t>partnerships </a:t>
            </a:r>
            <a:r>
              <a:rPr lang="en-US" sz="1800" dirty="0">
                <a:latin typeface="Bahnschrift" panose="020B0502040204020203" pitchFamily="34" charset="0"/>
                <a:cs typeface="Arial" panose="020B0604020202020204" pitchFamily="34" charset="0"/>
              </a:rPr>
              <a:t>and leverages existing efforts</a:t>
            </a:r>
          </a:p>
          <a:p>
            <a:pPr marL="342900" lvl="1" indent="-342900">
              <a:spcAft>
                <a:spcPts val="600"/>
              </a:spcAft>
              <a:buClrTx/>
              <a:buFont typeface="Arial" panose="020B0604020202020204" pitchFamily="34" charset="0"/>
              <a:buChar char="•"/>
            </a:pPr>
            <a:r>
              <a:rPr lang="en-US" sz="1800" dirty="0">
                <a:latin typeface="Bahnschrift" panose="020B0502040204020203" pitchFamily="34" charset="0"/>
                <a:cs typeface="Arial" panose="020B0604020202020204" pitchFamily="34" charset="0"/>
              </a:rPr>
              <a:t>Is based in </a:t>
            </a:r>
            <a:r>
              <a:rPr lang="en-US" sz="1800" b="1" dirty="0">
                <a:latin typeface="Bahnschrift" panose="020B0502040204020203" pitchFamily="34" charset="0"/>
                <a:cs typeface="Arial" panose="020B0604020202020204" pitchFamily="34" charset="0"/>
              </a:rPr>
              <a:t>best available climate projections </a:t>
            </a:r>
            <a:r>
              <a:rPr lang="en-US" sz="1800" dirty="0">
                <a:latin typeface="Bahnschrift" panose="020B0502040204020203" pitchFamily="34" charset="0"/>
                <a:cs typeface="Arial" panose="020B0604020202020204" pitchFamily="34" charset="0"/>
              </a:rPr>
              <a:t>and data</a:t>
            </a:r>
          </a:p>
          <a:p>
            <a:pPr marL="342900" lvl="1" indent="-342900">
              <a:spcAft>
                <a:spcPts val="600"/>
              </a:spcAft>
              <a:buClrTx/>
              <a:buFont typeface="Arial" panose="020B0604020202020204" pitchFamily="34" charset="0"/>
              <a:buChar char="•"/>
            </a:pPr>
            <a:r>
              <a:rPr lang="en-US" sz="1800" dirty="0">
                <a:latin typeface="Bahnschrift" panose="020B0502040204020203" pitchFamily="34" charset="0"/>
                <a:cs typeface="Arial" panose="020B0604020202020204" pitchFamily="34" charset="0"/>
              </a:rPr>
              <a:t>Incorporates principles of </a:t>
            </a:r>
            <a:r>
              <a:rPr lang="en-US" sz="1800" b="1" dirty="0">
                <a:latin typeface="Bahnschrift" panose="020B0502040204020203" pitchFamily="34" charset="0"/>
                <a:cs typeface="Arial" panose="020B0604020202020204" pitchFamily="34" charset="0"/>
              </a:rPr>
              <a:t>nature-based solutions</a:t>
            </a:r>
          </a:p>
          <a:p>
            <a:pPr marL="342900" lvl="1" indent="-342900">
              <a:spcAft>
                <a:spcPts val="600"/>
              </a:spcAft>
              <a:buClrTx/>
              <a:buFont typeface="Arial" panose="020B0604020202020204" pitchFamily="34" charset="0"/>
              <a:buChar char="•"/>
            </a:pPr>
            <a:r>
              <a:rPr lang="en-US" sz="1800" dirty="0">
                <a:latin typeface="Bahnschrift" panose="020B0502040204020203" pitchFamily="34" charset="0"/>
                <a:cs typeface="Arial" panose="020B0604020202020204" pitchFamily="34" charset="0"/>
              </a:rPr>
              <a:t>Demonstrates </a:t>
            </a:r>
            <a:r>
              <a:rPr lang="en-US" sz="1800" b="1" dirty="0">
                <a:latin typeface="Bahnschrift" panose="020B0502040204020203" pitchFamily="34" charset="0"/>
                <a:cs typeface="Arial" panose="020B0604020202020204" pitchFamily="34" charset="0"/>
              </a:rPr>
              <a:t>pilot potential </a:t>
            </a:r>
            <a:r>
              <a:rPr lang="en-US" sz="1800" dirty="0">
                <a:latin typeface="Bahnschrift" panose="020B0502040204020203" pitchFamily="34" charset="0"/>
                <a:cs typeface="Arial" panose="020B0604020202020204" pitchFamily="34" charset="0"/>
              </a:rPr>
              <a:t>and is </a:t>
            </a:r>
            <a:r>
              <a:rPr lang="en-US" sz="1800" b="1" dirty="0">
                <a:latin typeface="Bahnschrift" panose="020B0502040204020203" pitchFamily="34" charset="0"/>
                <a:cs typeface="Arial" panose="020B0604020202020204" pitchFamily="34" charset="0"/>
              </a:rPr>
              <a:t>proactive</a:t>
            </a:r>
          </a:p>
          <a:p>
            <a:pPr marL="342900" lvl="1" indent="-342900">
              <a:spcAft>
                <a:spcPts val="600"/>
              </a:spcAft>
              <a:buFont typeface="Arial" panose="020B0604020202020204" pitchFamily="34" charset="0"/>
              <a:buChar char="•"/>
            </a:pPr>
            <a:r>
              <a:rPr lang="en-US" sz="1800" dirty="0">
                <a:latin typeface="Bahnschrift" panose="020B0502040204020203" pitchFamily="34" charset="0"/>
                <a:cs typeface="Arial" panose="020B0604020202020204" pitchFamily="34" charset="0"/>
              </a:rPr>
              <a:t>Reaches and responds to risks faced by </a:t>
            </a:r>
            <a:r>
              <a:rPr lang="en-US" sz="1800" b="1" dirty="0">
                <a:latin typeface="Bahnschrift" panose="020B0502040204020203" pitchFamily="34" charset="0"/>
                <a:cs typeface="Arial" panose="020B0604020202020204" pitchFamily="34" charset="0"/>
              </a:rPr>
              <a:t>EJ communities and vulnerable populations</a:t>
            </a:r>
          </a:p>
          <a:p>
            <a:pPr marL="342900" lvl="1" indent="-342900">
              <a:spcAft>
                <a:spcPts val="600"/>
              </a:spcAft>
              <a:buClrTx/>
              <a:buFont typeface="Arial" panose="020B0604020202020204" pitchFamily="34" charset="0"/>
              <a:buChar char="•"/>
            </a:pPr>
            <a:endParaRPr lang="en-US" sz="2400" b="1" dirty="0">
              <a:latin typeface="Bahnschrift" panose="020B0502040204020203" pitchFamily="34" charset="0"/>
              <a:cs typeface="Arial" panose="020B0604020202020204" pitchFamily="34" charset="0"/>
            </a:endParaRPr>
          </a:p>
        </p:txBody>
      </p:sp>
      <p:sp>
        <p:nvSpPr>
          <p:cNvPr id="2" name="AutoShape 2" descr="Image result for nature conservanc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nature conservanc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8"/>
          <p:cNvSpPr>
            <a:spLocks noGrp="1"/>
          </p:cNvSpPr>
          <p:nvPr>
            <p:ph type="sldNum" sz="quarter" idx="12"/>
          </p:nvPr>
        </p:nvSpPr>
        <p:spPr/>
        <p:txBody>
          <a:bodyPr/>
          <a:lstStyle/>
          <a:p>
            <a:fld id="{BC10594C-12C3-49D5-B979-B8F1D822F98F}" type="slidenum">
              <a:rPr lang="en-US" smtClean="0"/>
              <a:t>10</a:t>
            </a:fld>
            <a:endParaRPr lang="en-US" dirty="0"/>
          </a:p>
        </p:txBody>
      </p:sp>
      <p:sp>
        <p:nvSpPr>
          <p:cNvPr id="10" name="AutoShape 2" descr="Image result for mass audubon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mass audubon logo"/>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A06D1C8C-DA14-428D-B498-7795EB213EA7}"/>
              </a:ext>
            </a:extLst>
          </p:cNvPr>
          <p:cNvSpPr/>
          <p:nvPr/>
        </p:nvSpPr>
        <p:spPr>
          <a:xfrm>
            <a:off x="5439845" y="1581150"/>
            <a:ext cx="2971800" cy="2887975"/>
          </a:xfrm>
          <a:prstGeom prst="rect">
            <a:avLst/>
          </a:prstGeom>
          <a:solidFill>
            <a:srgbClr val="E9FFE1"/>
          </a:solidFill>
          <a:ln w="38100">
            <a:solidFill>
              <a:srgbClr val="517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0EC51F67-7176-4E39-8948-00160712BAB8}"/>
              </a:ext>
            </a:extLst>
          </p:cNvPr>
          <p:cNvSpPr txBox="1">
            <a:spLocks/>
          </p:cNvSpPr>
          <p:nvPr/>
        </p:nvSpPr>
        <p:spPr>
          <a:xfrm>
            <a:off x="5664434" y="1721195"/>
            <a:ext cx="2659539" cy="645064"/>
          </a:xfrm>
          <a:prstGeom prst="rect">
            <a:avLst/>
          </a:prstGeom>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517D21"/>
                </a:solidFill>
                <a:latin typeface="Bahnschrift" panose="020B0502040204020203" pitchFamily="34" charset="0"/>
                <a:cs typeface="Arial" panose="020B0604020202020204" pitchFamily="34" charset="0"/>
              </a:rPr>
              <a:t>Why nature-based? </a:t>
            </a:r>
          </a:p>
          <a:p>
            <a:pPr marL="0" indent="0">
              <a:spcAft>
                <a:spcPts val="1000"/>
              </a:spcAft>
              <a:buNone/>
            </a:pPr>
            <a:r>
              <a:rPr lang="en-US" sz="1400" dirty="0">
                <a:solidFill>
                  <a:srgbClr val="517D21"/>
                </a:solidFill>
                <a:latin typeface="Bahnschrift" panose="020B0502040204020203" pitchFamily="34" charset="0"/>
                <a:cs typeface="Arial" panose="020B0604020202020204" pitchFamily="34" charset="0"/>
              </a:rPr>
              <a:t>Where appropriate, nature-based solutions can be more cost-effective, protect water quality and quantity, sustain lands that provide food and recreation opportunities, reduce erosion, and minimize temperature increases associated with developed areas and climate change.  </a:t>
            </a:r>
          </a:p>
        </p:txBody>
      </p:sp>
      <p:sp>
        <p:nvSpPr>
          <p:cNvPr id="7" name="Rectangle 6">
            <a:extLst>
              <a:ext uri="{FF2B5EF4-FFF2-40B4-BE49-F238E27FC236}">
                <a16:creationId xmlns:a16="http://schemas.microsoft.com/office/drawing/2014/main" id="{947BBB49-3BD1-4DCB-ACC9-00761895F9DE}"/>
              </a:ext>
            </a:extLst>
          </p:cNvPr>
          <p:cNvSpPr/>
          <p:nvPr/>
        </p:nvSpPr>
        <p:spPr>
          <a:xfrm>
            <a:off x="408709" y="782700"/>
            <a:ext cx="7010400" cy="461665"/>
          </a:xfrm>
          <a:prstGeom prst="rect">
            <a:avLst/>
          </a:prstGeom>
        </p:spPr>
        <p:txBody>
          <a:bodyPr wrap="square">
            <a:spAutoFit/>
          </a:bodyPr>
          <a:lstStyle/>
          <a:p>
            <a:pPr marL="0" lvl="1" indent="0">
              <a:spcAft>
                <a:spcPts val="600"/>
              </a:spcAft>
              <a:buClrTx/>
              <a:buNone/>
            </a:pPr>
            <a:r>
              <a:rPr lang="en-US" sz="2400" dirty="0">
                <a:latin typeface="Bahnschrift" panose="020B0502040204020203" pitchFamily="34" charset="0"/>
                <a:cs typeface="Arial" panose="020B0604020202020204" pitchFamily="34" charset="0"/>
              </a:rPr>
              <a:t>A community-led, accessible process that</a:t>
            </a:r>
          </a:p>
        </p:txBody>
      </p:sp>
      <p:sp>
        <p:nvSpPr>
          <p:cNvPr id="15" name="TextBox 14">
            <a:extLst>
              <a:ext uri="{FF2B5EF4-FFF2-40B4-BE49-F238E27FC236}">
                <a16:creationId xmlns:a16="http://schemas.microsoft.com/office/drawing/2014/main" id="{965359E3-B1A6-4E6D-98E3-1864ABA60BB0}"/>
              </a:ext>
            </a:extLst>
          </p:cNvPr>
          <p:cNvSpPr txBox="1"/>
          <p:nvPr/>
        </p:nvSpPr>
        <p:spPr>
          <a:xfrm>
            <a:off x="381000" y="193284"/>
            <a:ext cx="4191000" cy="584775"/>
          </a:xfrm>
          <a:prstGeom prst="rect">
            <a:avLst/>
          </a:prstGeom>
          <a:noFill/>
        </p:spPr>
        <p:txBody>
          <a:bodyPr wrap="square" rtlCol="0">
            <a:spAutoFit/>
          </a:bodyPr>
          <a:lstStyle/>
          <a:p>
            <a:r>
              <a:rPr lang="en-US" sz="3200" b="1" dirty="0">
                <a:latin typeface="Bahnschrift" panose="020B0502040204020203" pitchFamily="34" charset="0"/>
              </a:rPr>
              <a:t>MVP Principles</a:t>
            </a:r>
          </a:p>
        </p:txBody>
      </p:sp>
    </p:spTree>
    <p:extLst>
      <p:ext uri="{BB962C8B-B14F-4D97-AF65-F5344CB8AC3E}">
        <p14:creationId xmlns:p14="http://schemas.microsoft.com/office/powerpoint/2010/main" val="428299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08213-9C86-48EA-AF20-A6A5616E7E06}"/>
              </a:ext>
            </a:extLst>
          </p:cNvPr>
          <p:cNvSpPr/>
          <p:nvPr/>
        </p:nvSpPr>
        <p:spPr>
          <a:xfrm>
            <a:off x="2634875" y="1037233"/>
            <a:ext cx="6019800" cy="1641846"/>
          </a:xfrm>
          <a:prstGeom prst="rect">
            <a:avLst/>
          </a:prstGeom>
          <a:solidFill>
            <a:srgbClr val="E5F5FF"/>
          </a:solidFill>
          <a:ln w="38100">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29EB67-8805-4B96-9C60-DBFAFB8EA8FE}"/>
              </a:ext>
            </a:extLst>
          </p:cNvPr>
          <p:cNvSpPr/>
          <p:nvPr/>
        </p:nvSpPr>
        <p:spPr>
          <a:xfrm>
            <a:off x="2634875" y="2942233"/>
            <a:ext cx="6019800" cy="1641846"/>
          </a:xfrm>
          <a:prstGeom prst="rect">
            <a:avLst/>
          </a:prstGeom>
          <a:solidFill>
            <a:schemeClr val="accent1">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787275" y="1105129"/>
            <a:ext cx="6624468" cy="171510"/>
          </a:xfrm>
        </p:spPr>
        <p:txBody>
          <a:bodyPr>
            <a:noAutofit/>
          </a:bodyPr>
          <a:lstStyle/>
          <a:p>
            <a:pPr marL="0" indent="0">
              <a:buNone/>
            </a:pPr>
            <a:r>
              <a:rPr lang="en-US" sz="2500" b="1" dirty="0">
                <a:solidFill>
                  <a:srgbClr val="084D6C"/>
                </a:solidFill>
                <a:latin typeface="Bahnschrift" panose="020B0502040204020203" pitchFamily="34" charset="0"/>
                <a:cs typeface="Arial" panose="020B0604020202020204" pitchFamily="34" charset="0"/>
              </a:rPr>
              <a:t>MVP Planning Grant: </a:t>
            </a:r>
            <a:r>
              <a:rPr lang="en-US" sz="2500" b="1" i="1" dirty="0">
                <a:solidFill>
                  <a:srgbClr val="084D6C"/>
                </a:solidFill>
                <a:latin typeface="Bahnschrift" panose="020B0502040204020203" pitchFamily="34" charset="0"/>
                <a:cs typeface="Arial" panose="020B0604020202020204" pitchFamily="34" charset="0"/>
              </a:rPr>
              <a:t>Coming Sept 2019</a:t>
            </a:r>
          </a:p>
          <a:p>
            <a:r>
              <a:rPr lang="en-US" sz="1800" dirty="0">
                <a:solidFill>
                  <a:srgbClr val="084D6C"/>
                </a:solidFill>
                <a:latin typeface="Bahnschrift" panose="020B0502040204020203" pitchFamily="34" charset="0"/>
                <a:cs typeface="Arial" panose="020B0604020202020204" pitchFamily="34" charset="0"/>
              </a:rPr>
              <a:t>$15,000- $100,000 per plan, completed by 6/30/2020</a:t>
            </a:r>
          </a:p>
          <a:p>
            <a:r>
              <a:rPr lang="en-US" sz="1800" dirty="0">
                <a:solidFill>
                  <a:srgbClr val="084D6C"/>
                </a:solidFill>
                <a:latin typeface="Bahnschrift" panose="020B0502040204020203" pitchFamily="34" charset="0"/>
                <a:cs typeface="Arial" panose="020B0604020202020204" pitchFamily="34" charset="0"/>
              </a:rPr>
              <a:t>Some expanded scopes</a:t>
            </a:r>
          </a:p>
          <a:p>
            <a:r>
              <a:rPr lang="en-US" sz="1800" i="1" dirty="0">
                <a:solidFill>
                  <a:srgbClr val="084D6C"/>
                </a:solidFill>
                <a:latin typeface="Bahnschrift" panose="020B0502040204020203" pitchFamily="34" charset="0"/>
                <a:cs typeface="Arial" panose="020B0604020202020204" pitchFamily="34" charset="0"/>
              </a:rPr>
              <a:t>$1M available </a:t>
            </a:r>
          </a:p>
          <a:p>
            <a:pPr marL="0" indent="0">
              <a:buNone/>
            </a:pPr>
            <a:endParaRPr lang="en-US" sz="1800" i="1" dirty="0">
              <a:solidFill>
                <a:srgbClr val="084D6C"/>
              </a:solidFill>
              <a:latin typeface="Bahnschrift" panose="020B0502040204020203" pitchFamily="34" charset="0"/>
              <a:cs typeface="Arial" panose="020B0604020202020204" pitchFamily="34" charset="0"/>
            </a:endParaRPr>
          </a:p>
          <a:p>
            <a:pPr marL="0" indent="0">
              <a:buNone/>
            </a:pPr>
            <a:endParaRPr lang="en-US" sz="1800" b="1" i="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2787275" y="3024415"/>
            <a:ext cx="7652125" cy="158382"/>
          </a:xfrm>
          <a:ln>
            <a:noFill/>
          </a:ln>
        </p:spPr>
        <p:txBody>
          <a:bodyPr>
            <a:noAutofit/>
          </a:bodyPr>
          <a:lstStyle/>
          <a:p>
            <a:pPr marL="0" indent="0">
              <a:buNone/>
            </a:pPr>
            <a:r>
              <a:rPr lang="en-US" sz="2500" b="1" dirty="0">
                <a:solidFill>
                  <a:schemeClr val="accent4">
                    <a:lumMod val="75000"/>
                  </a:schemeClr>
                </a:solidFill>
                <a:latin typeface="Bahnschrift" panose="020B0502040204020203" pitchFamily="34" charset="0"/>
                <a:cs typeface="Arial" panose="020B0604020202020204" pitchFamily="34" charset="0"/>
              </a:rPr>
              <a:t>MVP Action Grant: </a:t>
            </a:r>
            <a:r>
              <a:rPr lang="en-US" sz="2500" b="1" i="1" dirty="0">
                <a:solidFill>
                  <a:schemeClr val="accent4">
                    <a:lumMod val="75000"/>
                  </a:schemeClr>
                </a:solidFill>
                <a:latin typeface="Bahnschrift" panose="020B0502040204020203" pitchFamily="34" charset="0"/>
                <a:cs typeface="Arial" panose="020B0604020202020204" pitchFamily="34" charset="0"/>
              </a:rPr>
              <a:t>Coming Sept 2019</a:t>
            </a:r>
            <a:endParaRPr lang="en-US" sz="2500" b="1" dirty="0">
              <a:solidFill>
                <a:schemeClr val="accent4">
                  <a:lumMod val="75000"/>
                </a:schemeClr>
              </a:solidFill>
              <a:latin typeface="Bahnschrift" panose="020B0502040204020203" pitchFamily="34" charset="0"/>
              <a:cs typeface="Arial" panose="020B0604020202020204" pitchFamily="34" charset="0"/>
            </a:endParaRPr>
          </a:p>
          <a:p>
            <a:r>
              <a:rPr lang="en-US" sz="1800" dirty="0">
                <a:solidFill>
                  <a:schemeClr val="accent4">
                    <a:lumMod val="75000"/>
                  </a:schemeClr>
                </a:solidFill>
                <a:latin typeface="Bahnschrift" panose="020B0502040204020203" pitchFamily="34" charset="0"/>
                <a:cs typeface="Arial" panose="020B0604020202020204" pitchFamily="34" charset="0"/>
              </a:rPr>
              <a:t>Open to MVP communities</a:t>
            </a:r>
          </a:p>
          <a:p>
            <a:r>
              <a:rPr lang="en-US" sz="1800" dirty="0">
                <a:solidFill>
                  <a:schemeClr val="accent4">
                    <a:lumMod val="75000"/>
                  </a:schemeClr>
                </a:solidFill>
                <a:latin typeface="Bahnschrift" panose="020B0502040204020203" pitchFamily="34" charset="0"/>
                <a:cs typeface="Arial" panose="020B0604020202020204" pitchFamily="34" charset="0"/>
              </a:rPr>
              <a:t>$25,000- $2M per project, completed by 6/30/2020</a:t>
            </a:r>
          </a:p>
          <a:p>
            <a:r>
              <a:rPr lang="en-US" sz="1800" i="1" dirty="0">
                <a:solidFill>
                  <a:schemeClr val="accent4">
                    <a:lumMod val="75000"/>
                  </a:schemeClr>
                </a:solidFill>
                <a:latin typeface="Bahnschrift" panose="020B0502040204020203" pitchFamily="34" charset="0"/>
                <a:cs typeface="Arial" panose="020B0604020202020204" pitchFamily="34" charset="0"/>
              </a:rPr>
              <a:t>$10M available </a:t>
            </a:r>
          </a:p>
        </p:txBody>
      </p:sp>
      <p:sp>
        <p:nvSpPr>
          <p:cNvPr id="5" name="Slide Number Placeholder 4"/>
          <p:cNvSpPr>
            <a:spLocks noGrp="1"/>
          </p:cNvSpPr>
          <p:nvPr>
            <p:ph type="sldNum" sz="quarter" idx="12"/>
          </p:nvPr>
        </p:nvSpPr>
        <p:spPr/>
        <p:txBody>
          <a:bodyPr/>
          <a:lstStyle/>
          <a:p>
            <a:fld id="{BC10594C-12C3-49D5-B979-B8F1D822F98F}" type="slidenum">
              <a:rPr lang="en-US" smtClean="0"/>
              <a:t>11</a:t>
            </a:fld>
            <a:endParaRPr lang="en-US"/>
          </a:p>
        </p:txBody>
      </p:sp>
      <p:sp>
        <p:nvSpPr>
          <p:cNvPr id="9" name="Rectangle 8">
            <a:extLst>
              <a:ext uri="{FF2B5EF4-FFF2-40B4-BE49-F238E27FC236}">
                <a16:creationId xmlns:a16="http://schemas.microsoft.com/office/drawing/2014/main" id="{414035DD-611D-4AF2-B977-6862F6D05DA3}"/>
              </a:ext>
            </a:extLst>
          </p:cNvPr>
          <p:cNvSpPr/>
          <p:nvPr/>
        </p:nvSpPr>
        <p:spPr>
          <a:xfrm>
            <a:off x="381000" y="4710048"/>
            <a:ext cx="9144000" cy="338554"/>
          </a:xfrm>
          <a:prstGeom prst="rect">
            <a:avLst/>
          </a:prstGeom>
          <a:solidFill>
            <a:schemeClr val="bg1"/>
          </a:solidFill>
        </p:spPr>
        <p:txBody>
          <a:bodyPr wrap="square">
            <a:spAutoFit/>
          </a:bodyPr>
          <a:lstStyle/>
          <a:p>
            <a:r>
              <a:rPr lang="en-US" sz="1600" dirty="0">
                <a:latin typeface="Bahnschrift" panose="020B0502040204020203" pitchFamily="34" charset="0"/>
              </a:rPr>
              <a:t>https://www.mass.gov/municipal-vulnerability-preparedness-mvp-program</a:t>
            </a:r>
          </a:p>
        </p:txBody>
      </p:sp>
      <p:sp>
        <p:nvSpPr>
          <p:cNvPr id="8" name="TextBox 7">
            <a:extLst>
              <a:ext uri="{FF2B5EF4-FFF2-40B4-BE49-F238E27FC236}">
                <a16:creationId xmlns:a16="http://schemas.microsoft.com/office/drawing/2014/main" id="{9403A3BA-2326-4B8D-98E5-3D704FCC1E61}"/>
              </a:ext>
            </a:extLst>
          </p:cNvPr>
          <p:cNvSpPr txBox="1"/>
          <p:nvPr/>
        </p:nvSpPr>
        <p:spPr>
          <a:xfrm>
            <a:off x="381000" y="193284"/>
            <a:ext cx="3429000" cy="584775"/>
          </a:xfrm>
          <a:prstGeom prst="rect">
            <a:avLst/>
          </a:prstGeom>
          <a:noFill/>
        </p:spPr>
        <p:txBody>
          <a:bodyPr wrap="square" rtlCol="0">
            <a:spAutoFit/>
          </a:bodyPr>
          <a:lstStyle/>
          <a:p>
            <a:r>
              <a:rPr lang="en-US" sz="3200" b="1" dirty="0">
                <a:latin typeface="Bahnschrift" panose="020B0502040204020203" pitchFamily="34" charset="0"/>
              </a:rPr>
              <a:t>MVP Grants</a:t>
            </a:r>
          </a:p>
        </p:txBody>
      </p:sp>
      <p:sp>
        <p:nvSpPr>
          <p:cNvPr id="13" name="Rectangle 12" descr="https://pbs.twimg.com/media/DKlS-H-U8AAUudF.jpg">
            <a:extLst>
              <a:ext uri="{FF2B5EF4-FFF2-40B4-BE49-F238E27FC236}">
                <a16:creationId xmlns:a16="http://schemas.microsoft.com/office/drawing/2014/main" id="{9E13ED66-8AF7-43E3-ABFD-33237C311C06}"/>
              </a:ext>
            </a:extLst>
          </p:cNvPr>
          <p:cNvSpPr/>
          <p:nvPr/>
        </p:nvSpPr>
        <p:spPr>
          <a:xfrm>
            <a:off x="449239" y="1028763"/>
            <a:ext cx="1981200" cy="1631286"/>
          </a:xfrm>
          <a:prstGeom prst="rect">
            <a:avLst/>
          </a:prstGeom>
          <a:blipFill>
            <a:blip r:embed="rId3" cstate="email">
              <a:extLst>
                <a:ext uri="{28A0092B-C50C-407E-A947-70E740481C1C}">
                  <a14:useLocalDpi xmlns:a14="http://schemas.microsoft.com/office/drawing/2010/main"/>
                </a:ext>
              </a:extLst>
            </a:blip>
            <a:srcRect/>
            <a:stretch>
              <a:fillRect l="511" t="307" r="-18677" b="-307"/>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14" name="Picture 4" descr="Image result for living shoreline">
            <a:extLst>
              <a:ext uri="{FF2B5EF4-FFF2-40B4-BE49-F238E27FC236}">
                <a16:creationId xmlns:a16="http://schemas.microsoft.com/office/drawing/2014/main" id="{DC6BCDA1-6586-44FE-AE8A-CD894E98716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898" t="780" r="14227" b="100"/>
          <a:stretch/>
        </p:blipFill>
        <p:spPr bwMode="auto">
          <a:xfrm>
            <a:off x="462887" y="2997335"/>
            <a:ext cx="1981200" cy="160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1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C10594C-12C3-49D5-B979-B8F1D822F98F}" type="slidenum">
              <a:rPr lang="en-US" smtClean="0"/>
              <a:t>12</a:t>
            </a:fld>
            <a:endParaRPr lang="en-US"/>
          </a:p>
        </p:txBody>
      </p:sp>
      <p:sp>
        <p:nvSpPr>
          <p:cNvPr id="9" name="Rectangle 8">
            <a:extLst>
              <a:ext uri="{FF2B5EF4-FFF2-40B4-BE49-F238E27FC236}">
                <a16:creationId xmlns:a16="http://schemas.microsoft.com/office/drawing/2014/main" id="{414035DD-611D-4AF2-B977-6862F6D05DA3}"/>
              </a:ext>
            </a:extLst>
          </p:cNvPr>
          <p:cNvSpPr/>
          <p:nvPr/>
        </p:nvSpPr>
        <p:spPr>
          <a:xfrm>
            <a:off x="64126" y="5467350"/>
            <a:ext cx="9144000" cy="400110"/>
          </a:xfrm>
          <a:prstGeom prst="rect">
            <a:avLst/>
          </a:prstGeom>
          <a:solidFill>
            <a:schemeClr val="bg1"/>
          </a:solidFill>
        </p:spPr>
        <p:txBody>
          <a:bodyPr wrap="square">
            <a:spAutoFit/>
          </a:bodyPr>
          <a:lstStyle/>
          <a:p>
            <a:pPr algn="ctr"/>
            <a:r>
              <a:rPr lang="en-US" sz="2000" dirty="0">
                <a:latin typeface="Bahnschrift" panose="020B0502040204020203" pitchFamily="34" charset="0"/>
              </a:rPr>
              <a:t>https://www.mass.go/municipal-vulnerability-preparedness-mvp-program</a:t>
            </a:r>
          </a:p>
        </p:txBody>
      </p:sp>
      <p:sp>
        <p:nvSpPr>
          <p:cNvPr id="8" name="TextBox 7">
            <a:extLst>
              <a:ext uri="{FF2B5EF4-FFF2-40B4-BE49-F238E27FC236}">
                <a16:creationId xmlns:a16="http://schemas.microsoft.com/office/drawing/2014/main" id="{9403A3BA-2326-4B8D-98E5-3D704FCC1E61}"/>
              </a:ext>
            </a:extLst>
          </p:cNvPr>
          <p:cNvSpPr txBox="1"/>
          <p:nvPr/>
        </p:nvSpPr>
        <p:spPr>
          <a:xfrm>
            <a:off x="381000" y="193284"/>
            <a:ext cx="3429000" cy="584775"/>
          </a:xfrm>
          <a:prstGeom prst="rect">
            <a:avLst/>
          </a:prstGeom>
          <a:noFill/>
        </p:spPr>
        <p:txBody>
          <a:bodyPr wrap="square" rtlCol="0">
            <a:spAutoFit/>
          </a:bodyPr>
          <a:lstStyle/>
          <a:p>
            <a:r>
              <a:rPr lang="en-US" sz="3200" b="1" dirty="0">
                <a:latin typeface="Bahnschrift" panose="020B0502040204020203" pitchFamily="34" charset="0"/>
              </a:rPr>
              <a:t>MVP Resources</a:t>
            </a:r>
          </a:p>
        </p:txBody>
      </p:sp>
      <p:pic>
        <p:nvPicPr>
          <p:cNvPr id="16" name="Picture 15">
            <a:extLst>
              <a:ext uri="{FF2B5EF4-FFF2-40B4-BE49-F238E27FC236}">
                <a16:creationId xmlns:a16="http://schemas.microsoft.com/office/drawing/2014/main" id="{0D11A934-AB10-40EE-907B-D2C0D569F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63" y="815114"/>
            <a:ext cx="5944737" cy="4041481"/>
          </a:xfrm>
          <a:prstGeom prst="rect">
            <a:avLst/>
          </a:prstGeom>
        </p:spPr>
      </p:pic>
    </p:spTree>
    <p:extLst>
      <p:ext uri="{BB962C8B-B14F-4D97-AF65-F5344CB8AC3E}">
        <p14:creationId xmlns:p14="http://schemas.microsoft.com/office/powerpoint/2010/main" val="310975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B6AF5-A0AC-427E-A8C5-96D8E44E7512}"/>
              </a:ext>
            </a:extLst>
          </p:cNvPr>
          <p:cNvSpPr>
            <a:spLocks noGrp="1"/>
          </p:cNvSpPr>
          <p:nvPr>
            <p:ph type="sldNum" sz="quarter" idx="12"/>
          </p:nvPr>
        </p:nvSpPr>
        <p:spPr/>
        <p:txBody>
          <a:bodyPr/>
          <a:lstStyle/>
          <a:p>
            <a:fld id="{BC10594C-12C3-49D5-B979-B8F1D822F98F}" type="slidenum">
              <a:rPr lang="en-US" smtClean="0"/>
              <a:t>13</a:t>
            </a:fld>
            <a:endParaRPr lang="en-US"/>
          </a:p>
        </p:txBody>
      </p:sp>
      <p:sp>
        <p:nvSpPr>
          <p:cNvPr id="21" name="Title 1">
            <a:extLst>
              <a:ext uri="{FF2B5EF4-FFF2-40B4-BE49-F238E27FC236}">
                <a16:creationId xmlns:a16="http://schemas.microsoft.com/office/drawing/2014/main" id="{087FC643-C9B0-2E43-93B0-065C434B6E7B}"/>
              </a:ext>
            </a:extLst>
          </p:cNvPr>
          <p:cNvSpPr txBox="1">
            <a:spLocks/>
          </p:cNvSpPr>
          <p:nvPr/>
        </p:nvSpPr>
        <p:spPr>
          <a:xfrm>
            <a:off x="228600" y="516483"/>
            <a:ext cx="5172187" cy="76557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tx1">
                    <a:lumMod val="85000"/>
                    <a:lumOff val="15000"/>
                  </a:schemeClr>
                </a:solidFill>
                <a:latin typeface="Bahnschrift" panose="020B0502040204020203" pitchFamily="34" charset="0"/>
                <a:cs typeface="Arial" panose="020B0604020202020204" pitchFamily="34" charset="0"/>
              </a:rPr>
              <a:t>Top Hazards</a:t>
            </a:r>
          </a:p>
        </p:txBody>
      </p:sp>
      <p:sp>
        <p:nvSpPr>
          <p:cNvPr id="14" name="Rectangle 13">
            <a:extLst>
              <a:ext uri="{FF2B5EF4-FFF2-40B4-BE49-F238E27FC236}">
                <a16:creationId xmlns:a16="http://schemas.microsoft.com/office/drawing/2014/main" id="{9FB7AA80-821A-40FA-B905-240EE92B59E4}"/>
              </a:ext>
            </a:extLst>
          </p:cNvPr>
          <p:cNvSpPr/>
          <p:nvPr/>
        </p:nvSpPr>
        <p:spPr>
          <a:xfrm>
            <a:off x="228600" y="246233"/>
            <a:ext cx="6303329" cy="646331"/>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MVP: What we’re hearing - </a:t>
            </a:r>
            <a:r>
              <a:rPr lang="en-US" dirty="0">
                <a:solidFill>
                  <a:schemeClr val="bg1">
                    <a:lumMod val="50000"/>
                  </a:schemeClr>
                </a:solidFill>
                <a:latin typeface="Bahnschrift" panose="020B0502040204020203" pitchFamily="34" charset="0"/>
              </a:rPr>
              <a:t>2018 &amp; 2019 MVP Planning Reports</a:t>
            </a:r>
          </a:p>
          <a:p>
            <a:endParaRPr lang="en-US" dirty="0">
              <a:solidFill>
                <a:schemeClr val="bg1">
                  <a:lumMod val="50000"/>
                </a:schemeClr>
              </a:solidFill>
            </a:endParaRPr>
          </a:p>
        </p:txBody>
      </p:sp>
      <p:grpSp>
        <p:nvGrpSpPr>
          <p:cNvPr id="5" name="Group 4">
            <a:extLst>
              <a:ext uri="{FF2B5EF4-FFF2-40B4-BE49-F238E27FC236}">
                <a16:creationId xmlns:a16="http://schemas.microsoft.com/office/drawing/2014/main" id="{C337BEBB-A407-4C3B-B8E4-505670F4A958}"/>
              </a:ext>
            </a:extLst>
          </p:cNvPr>
          <p:cNvGrpSpPr/>
          <p:nvPr/>
        </p:nvGrpSpPr>
        <p:grpSpPr>
          <a:xfrm>
            <a:off x="397024" y="1308876"/>
            <a:ext cx="242931" cy="338554"/>
            <a:chOff x="3120565" y="-3113292"/>
            <a:chExt cx="441451" cy="615217"/>
          </a:xfrm>
        </p:grpSpPr>
        <p:sp>
          <p:nvSpPr>
            <p:cNvPr id="26" name="Oval 25">
              <a:extLst>
                <a:ext uri="{FF2B5EF4-FFF2-40B4-BE49-F238E27FC236}">
                  <a16:creationId xmlns:a16="http://schemas.microsoft.com/office/drawing/2014/main" id="{CD25D56F-BF52-4F59-8F2E-2A16F3236143}"/>
                </a:ext>
              </a:extLst>
            </p:cNvPr>
            <p:cNvSpPr/>
            <p:nvPr/>
          </p:nvSpPr>
          <p:spPr>
            <a:xfrm>
              <a:off x="3120565" y="-3050485"/>
              <a:ext cx="441451" cy="441451"/>
            </a:xfrm>
            <a:prstGeom prst="ellipse">
              <a:avLst/>
            </a:prstGeom>
            <a:solidFill>
              <a:srgbClr val="084D6C"/>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641A13-B25B-41F2-9B3E-D2594344C8EE}"/>
                </a:ext>
              </a:extLst>
            </p:cNvPr>
            <p:cNvSpPr txBox="1"/>
            <p:nvPr/>
          </p:nvSpPr>
          <p:spPr>
            <a:xfrm>
              <a:off x="3176800" y="-3113292"/>
              <a:ext cx="304026" cy="615217"/>
            </a:xfrm>
            <a:prstGeom prst="rect">
              <a:avLst/>
            </a:prstGeom>
            <a:noFill/>
          </p:spPr>
          <p:txBody>
            <a:bodyPr wrap="square" rtlCol="0">
              <a:spAutoFit/>
            </a:bodyPr>
            <a:lstStyle/>
            <a:p>
              <a:pPr algn="ctr"/>
              <a:r>
                <a:rPr lang="en-US" sz="1600" dirty="0">
                  <a:solidFill>
                    <a:schemeClr val="bg1"/>
                  </a:solidFill>
                  <a:latin typeface="Bahnschrift" panose="020B0502040204020203" pitchFamily="34" charset="0"/>
                </a:rPr>
                <a:t>1</a:t>
              </a:r>
            </a:p>
          </p:txBody>
        </p:sp>
      </p:grpSp>
      <p:graphicFrame>
        <p:nvGraphicFramePr>
          <p:cNvPr id="19" name="Chart 18">
            <a:extLst>
              <a:ext uri="{FF2B5EF4-FFF2-40B4-BE49-F238E27FC236}">
                <a16:creationId xmlns:a16="http://schemas.microsoft.com/office/drawing/2014/main" id="{CE618E06-AEB4-46A5-AA73-9E96BBB8446D}"/>
              </a:ext>
            </a:extLst>
          </p:cNvPr>
          <p:cNvGraphicFramePr>
            <a:graphicFrameLocks/>
          </p:cNvGraphicFramePr>
          <p:nvPr/>
        </p:nvGraphicFramePr>
        <p:xfrm>
          <a:off x="3103258" y="643468"/>
          <a:ext cx="5683864" cy="485568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C6E787ED-15EF-4AA8-9194-EAA0DDB4ACA7}"/>
              </a:ext>
            </a:extLst>
          </p:cNvPr>
          <p:cNvSpPr/>
          <p:nvPr/>
        </p:nvSpPr>
        <p:spPr>
          <a:xfrm>
            <a:off x="703330" y="1276350"/>
            <a:ext cx="2436893" cy="1231106"/>
          </a:xfrm>
          <a:prstGeom prst="rect">
            <a:avLst/>
          </a:prstGeom>
        </p:spPr>
        <p:txBody>
          <a:bodyPr wrap="square">
            <a:spAutoFit/>
          </a:bodyPr>
          <a:lstStyle/>
          <a:p>
            <a:r>
              <a:rPr lang="en-US" b="1" dirty="0">
                <a:solidFill>
                  <a:srgbClr val="084D6C"/>
                </a:solidFill>
                <a:latin typeface="Bahnschrift" panose="020B0502040204020203" pitchFamily="34" charset="0"/>
                <a:cs typeface="Arial" panose="020B0604020202020204" pitchFamily="34" charset="0"/>
              </a:rPr>
              <a:t>Inland flooding</a:t>
            </a:r>
          </a:p>
          <a:p>
            <a:r>
              <a:rPr lang="en-US" sz="1400" dirty="0">
                <a:solidFill>
                  <a:schemeClr val="bg1">
                    <a:lumMod val="50000"/>
                  </a:schemeClr>
                </a:solidFill>
                <a:latin typeface="Bahnschrift" panose="020B0502040204020203" pitchFamily="34" charset="0"/>
                <a:cs typeface="Arial" panose="020B0604020202020204" pitchFamily="34" charset="0"/>
              </a:rPr>
              <a:t>Extreme precipitation and precipitation-induced flooding, ice jams, dam failures</a:t>
            </a:r>
          </a:p>
        </p:txBody>
      </p:sp>
      <p:grpSp>
        <p:nvGrpSpPr>
          <p:cNvPr id="34" name="Group 33">
            <a:extLst>
              <a:ext uri="{FF2B5EF4-FFF2-40B4-BE49-F238E27FC236}">
                <a16:creationId xmlns:a16="http://schemas.microsoft.com/office/drawing/2014/main" id="{E97B34AC-5361-4312-885A-5B51026E44DF}"/>
              </a:ext>
            </a:extLst>
          </p:cNvPr>
          <p:cNvGrpSpPr/>
          <p:nvPr/>
        </p:nvGrpSpPr>
        <p:grpSpPr>
          <a:xfrm>
            <a:off x="397024" y="2534336"/>
            <a:ext cx="242931" cy="338554"/>
            <a:chOff x="3120565" y="-3113292"/>
            <a:chExt cx="441451" cy="615217"/>
          </a:xfrm>
        </p:grpSpPr>
        <p:sp>
          <p:nvSpPr>
            <p:cNvPr id="35" name="Oval 34">
              <a:extLst>
                <a:ext uri="{FF2B5EF4-FFF2-40B4-BE49-F238E27FC236}">
                  <a16:creationId xmlns:a16="http://schemas.microsoft.com/office/drawing/2014/main" id="{46239AAB-A115-4619-8772-F558A9791E88}"/>
                </a:ext>
              </a:extLst>
            </p:cNvPr>
            <p:cNvSpPr/>
            <p:nvPr/>
          </p:nvSpPr>
          <p:spPr>
            <a:xfrm>
              <a:off x="3120565" y="-3050485"/>
              <a:ext cx="441451" cy="441451"/>
            </a:xfrm>
            <a:prstGeom prst="ellipse">
              <a:avLst/>
            </a:prstGeom>
            <a:solidFill>
              <a:srgbClr val="084D6C"/>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EF566A3-8B86-4F67-ADC8-53E2B958BD22}"/>
                </a:ext>
              </a:extLst>
            </p:cNvPr>
            <p:cNvSpPr txBox="1"/>
            <p:nvPr/>
          </p:nvSpPr>
          <p:spPr>
            <a:xfrm>
              <a:off x="3176800" y="-3113292"/>
              <a:ext cx="304026" cy="615217"/>
            </a:xfrm>
            <a:prstGeom prst="rect">
              <a:avLst/>
            </a:prstGeom>
            <a:noFill/>
          </p:spPr>
          <p:txBody>
            <a:bodyPr wrap="square" rtlCol="0">
              <a:spAutoFit/>
            </a:bodyPr>
            <a:lstStyle/>
            <a:p>
              <a:pPr algn="ctr"/>
              <a:r>
                <a:rPr lang="en-US" sz="1600" dirty="0">
                  <a:solidFill>
                    <a:schemeClr val="bg1"/>
                  </a:solidFill>
                  <a:latin typeface="Bahnschrift" panose="020B0502040204020203" pitchFamily="34" charset="0"/>
                </a:rPr>
                <a:t>2</a:t>
              </a:r>
            </a:p>
          </p:txBody>
        </p:sp>
      </p:grpSp>
      <p:sp>
        <p:nvSpPr>
          <p:cNvPr id="37" name="Rectangle 36">
            <a:extLst>
              <a:ext uri="{FF2B5EF4-FFF2-40B4-BE49-F238E27FC236}">
                <a16:creationId xmlns:a16="http://schemas.microsoft.com/office/drawing/2014/main" id="{78107DB6-8BDB-459D-90DE-F8F547703CD5}"/>
              </a:ext>
            </a:extLst>
          </p:cNvPr>
          <p:cNvSpPr/>
          <p:nvPr/>
        </p:nvSpPr>
        <p:spPr>
          <a:xfrm>
            <a:off x="703331" y="2501810"/>
            <a:ext cx="2410094" cy="800219"/>
          </a:xfrm>
          <a:prstGeom prst="rect">
            <a:avLst/>
          </a:prstGeom>
        </p:spPr>
        <p:txBody>
          <a:bodyPr wrap="square">
            <a:spAutoFit/>
          </a:bodyPr>
          <a:lstStyle/>
          <a:p>
            <a:r>
              <a:rPr lang="en-US" b="1" dirty="0">
                <a:solidFill>
                  <a:srgbClr val="084D6C"/>
                </a:solidFill>
                <a:latin typeface="Bahnschrift" panose="020B0502040204020203" pitchFamily="34" charset="0"/>
                <a:cs typeface="Arial" panose="020B0604020202020204" pitchFamily="34" charset="0"/>
              </a:rPr>
              <a:t>Severe winter storms</a:t>
            </a:r>
          </a:p>
          <a:p>
            <a:r>
              <a:rPr lang="en-US" sz="1400" dirty="0">
                <a:solidFill>
                  <a:schemeClr val="bg1">
                    <a:lumMod val="50000"/>
                  </a:schemeClr>
                </a:solidFill>
                <a:latin typeface="Bahnschrift" panose="020B0502040204020203" pitchFamily="34" charset="0"/>
                <a:cs typeface="Arial" panose="020B0604020202020204" pitchFamily="34" charset="0"/>
              </a:rPr>
              <a:t>Snow/Ice storms, Nor'easters</a:t>
            </a:r>
          </a:p>
        </p:txBody>
      </p:sp>
      <p:grpSp>
        <p:nvGrpSpPr>
          <p:cNvPr id="39" name="Group 38">
            <a:extLst>
              <a:ext uri="{FF2B5EF4-FFF2-40B4-BE49-F238E27FC236}">
                <a16:creationId xmlns:a16="http://schemas.microsoft.com/office/drawing/2014/main" id="{1FD32667-92DD-49A9-9B90-475983BDA141}"/>
              </a:ext>
            </a:extLst>
          </p:cNvPr>
          <p:cNvGrpSpPr/>
          <p:nvPr/>
        </p:nvGrpSpPr>
        <p:grpSpPr>
          <a:xfrm>
            <a:off x="397024" y="3442476"/>
            <a:ext cx="242931" cy="338554"/>
            <a:chOff x="3120565" y="-3113292"/>
            <a:chExt cx="441451" cy="615217"/>
          </a:xfrm>
        </p:grpSpPr>
        <p:sp>
          <p:nvSpPr>
            <p:cNvPr id="40" name="Oval 39">
              <a:extLst>
                <a:ext uri="{FF2B5EF4-FFF2-40B4-BE49-F238E27FC236}">
                  <a16:creationId xmlns:a16="http://schemas.microsoft.com/office/drawing/2014/main" id="{D34E4480-2F4D-4FC4-AA8F-A17185042311}"/>
                </a:ext>
              </a:extLst>
            </p:cNvPr>
            <p:cNvSpPr/>
            <p:nvPr/>
          </p:nvSpPr>
          <p:spPr>
            <a:xfrm>
              <a:off x="3120565" y="-3050485"/>
              <a:ext cx="441451" cy="441451"/>
            </a:xfrm>
            <a:prstGeom prst="ellipse">
              <a:avLst/>
            </a:prstGeom>
            <a:solidFill>
              <a:srgbClr val="084D6C"/>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8A72394-13F0-4B7F-8B20-39932E3C6F59}"/>
                </a:ext>
              </a:extLst>
            </p:cNvPr>
            <p:cNvSpPr txBox="1"/>
            <p:nvPr/>
          </p:nvSpPr>
          <p:spPr>
            <a:xfrm>
              <a:off x="3176800" y="-3113292"/>
              <a:ext cx="304026" cy="615217"/>
            </a:xfrm>
            <a:prstGeom prst="rect">
              <a:avLst/>
            </a:prstGeom>
            <a:noFill/>
          </p:spPr>
          <p:txBody>
            <a:bodyPr wrap="square" rtlCol="0">
              <a:spAutoFit/>
            </a:bodyPr>
            <a:lstStyle/>
            <a:p>
              <a:pPr algn="ctr"/>
              <a:r>
                <a:rPr lang="en-US" sz="1600" dirty="0">
                  <a:solidFill>
                    <a:schemeClr val="bg1"/>
                  </a:solidFill>
                  <a:latin typeface="Bahnschrift" panose="020B0502040204020203" pitchFamily="34" charset="0"/>
                </a:rPr>
                <a:t>3</a:t>
              </a:r>
            </a:p>
          </p:txBody>
        </p:sp>
      </p:grpSp>
      <p:sp>
        <p:nvSpPr>
          <p:cNvPr id="42" name="Rectangle 41">
            <a:extLst>
              <a:ext uri="{FF2B5EF4-FFF2-40B4-BE49-F238E27FC236}">
                <a16:creationId xmlns:a16="http://schemas.microsoft.com/office/drawing/2014/main" id="{934FDB31-B029-4BDA-AB5F-453B84A538A3}"/>
              </a:ext>
            </a:extLst>
          </p:cNvPr>
          <p:cNvSpPr/>
          <p:nvPr/>
        </p:nvSpPr>
        <p:spPr>
          <a:xfrm>
            <a:off x="703330" y="3409950"/>
            <a:ext cx="2473470" cy="1292662"/>
          </a:xfrm>
          <a:prstGeom prst="rect">
            <a:avLst/>
          </a:prstGeom>
        </p:spPr>
        <p:txBody>
          <a:bodyPr wrap="square">
            <a:spAutoFit/>
          </a:bodyPr>
          <a:lstStyle/>
          <a:p>
            <a:r>
              <a:rPr lang="en-US" b="1" dirty="0">
                <a:solidFill>
                  <a:srgbClr val="084D6C"/>
                </a:solidFill>
                <a:latin typeface="Bahnschrift" panose="020B0502040204020203" pitchFamily="34" charset="0"/>
                <a:cs typeface="Arial" panose="020B0604020202020204" pitchFamily="34" charset="0"/>
              </a:rPr>
              <a:t>Average/ Extreme temperatures</a:t>
            </a:r>
          </a:p>
          <a:p>
            <a:r>
              <a:rPr lang="en-US" sz="1400" dirty="0">
                <a:solidFill>
                  <a:schemeClr val="bg1">
                    <a:lumMod val="50000"/>
                  </a:schemeClr>
                </a:solidFill>
                <a:latin typeface="Bahnschrift" panose="020B0502040204020203" pitchFamily="34" charset="0"/>
                <a:cs typeface="Arial" panose="020B0604020202020204" pitchFamily="34" charset="0"/>
              </a:rPr>
              <a:t>Extreme heat, extreme </a:t>
            </a:r>
          </a:p>
          <a:p>
            <a:r>
              <a:rPr lang="en-US" sz="1400" dirty="0">
                <a:solidFill>
                  <a:schemeClr val="bg1">
                    <a:lumMod val="50000"/>
                  </a:schemeClr>
                </a:solidFill>
                <a:latin typeface="Bahnschrift" panose="020B0502040204020203" pitchFamily="34" charset="0"/>
                <a:cs typeface="Arial" panose="020B0604020202020204" pitchFamily="34" charset="0"/>
              </a:rPr>
              <a:t>cold, average higher temperatures</a:t>
            </a:r>
          </a:p>
        </p:txBody>
      </p:sp>
      <p:sp>
        <p:nvSpPr>
          <p:cNvPr id="53" name="TextBox 52">
            <a:extLst>
              <a:ext uri="{FF2B5EF4-FFF2-40B4-BE49-F238E27FC236}">
                <a16:creationId xmlns:a16="http://schemas.microsoft.com/office/drawing/2014/main" id="{FCA39E00-6387-42F6-ABEB-4EB5F6E6F929}"/>
              </a:ext>
            </a:extLst>
          </p:cNvPr>
          <p:cNvSpPr txBox="1"/>
          <p:nvPr/>
        </p:nvSpPr>
        <p:spPr>
          <a:xfrm>
            <a:off x="3693314" y="824260"/>
            <a:ext cx="167306" cy="338554"/>
          </a:xfrm>
          <a:prstGeom prst="rect">
            <a:avLst/>
          </a:prstGeom>
          <a:noFill/>
        </p:spPr>
        <p:txBody>
          <a:bodyPr wrap="square" rtlCol="0">
            <a:spAutoFit/>
          </a:bodyPr>
          <a:lstStyle/>
          <a:p>
            <a:pPr algn="ctr"/>
            <a:r>
              <a:rPr lang="en-US" sz="1600" dirty="0">
                <a:solidFill>
                  <a:srgbClr val="084D6C"/>
                </a:solidFill>
                <a:latin typeface="Bahnschrift" panose="020B0502040204020203" pitchFamily="34" charset="0"/>
              </a:rPr>
              <a:t>1</a:t>
            </a:r>
          </a:p>
        </p:txBody>
      </p:sp>
      <p:sp>
        <p:nvSpPr>
          <p:cNvPr id="54" name="TextBox 53">
            <a:extLst>
              <a:ext uri="{FF2B5EF4-FFF2-40B4-BE49-F238E27FC236}">
                <a16:creationId xmlns:a16="http://schemas.microsoft.com/office/drawing/2014/main" id="{870C1B15-E00E-47EF-98BA-BA8D64127AC7}"/>
              </a:ext>
            </a:extLst>
          </p:cNvPr>
          <p:cNvSpPr txBox="1"/>
          <p:nvPr/>
        </p:nvSpPr>
        <p:spPr>
          <a:xfrm>
            <a:off x="4038600" y="1389016"/>
            <a:ext cx="240201" cy="338554"/>
          </a:xfrm>
          <a:prstGeom prst="rect">
            <a:avLst/>
          </a:prstGeom>
          <a:noFill/>
        </p:spPr>
        <p:txBody>
          <a:bodyPr wrap="square" rtlCol="0">
            <a:spAutoFit/>
          </a:bodyPr>
          <a:lstStyle/>
          <a:p>
            <a:pPr algn="ctr"/>
            <a:r>
              <a:rPr lang="en-US" sz="1600" dirty="0">
                <a:solidFill>
                  <a:srgbClr val="084D6C"/>
                </a:solidFill>
                <a:latin typeface="Bahnschrift" panose="020B0502040204020203" pitchFamily="34" charset="0"/>
              </a:rPr>
              <a:t>2</a:t>
            </a:r>
          </a:p>
        </p:txBody>
      </p:sp>
      <p:sp>
        <p:nvSpPr>
          <p:cNvPr id="55" name="TextBox 54">
            <a:extLst>
              <a:ext uri="{FF2B5EF4-FFF2-40B4-BE49-F238E27FC236}">
                <a16:creationId xmlns:a16="http://schemas.microsoft.com/office/drawing/2014/main" id="{9E6F7E1A-4666-4B8A-AB2E-38BA992A85E9}"/>
              </a:ext>
            </a:extLst>
          </p:cNvPr>
          <p:cNvSpPr txBox="1"/>
          <p:nvPr/>
        </p:nvSpPr>
        <p:spPr>
          <a:xfrm>
            <a:off x="4453973" y="1838171"/>
            <a:ext cx="236053" cy="338554"/>
          </a:xfrm>
          <a:prstGeom prst="rect">
            <a:avLst/>
          </a:prstGeom>
          <a:noFill/>
        </p:spPr>
        <p:txBody>
          <a:bodyPr wrap="square" rtlCol="0">
            <a:spAutoFit/>
          </a:bodyPr>
          <a:lstStyle/>
          <a:p>
            <a:pPr algn="ctr"/>
            <a:r>
              <a:rPr lang="en-US" sz="1600" dirty="0">
                <a:solidFill>
                  <a:srgbClr val="084D6C"/>
                </a:solidFill>
                <a:latin typeface="Bahnschrift" panose="020B0502040204020203" pitchFamily="34" charset="0"/>
              </a:rPr>
              <a:t>3</a:t>
            </a:r>
          </a:p>
        </p:txBody>
      </p:sp>
    </p:spTree>
    <p:extLst>
      <p:ext uri="{BB962C8B-B14F-4D97-AF65-F5344CB8AC3E}">
        <p14:creationId xmlns:p14="http://schemas.microsoft.com/office/powerpoint/2010/main" val="100663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7B6AF5-A0AC-427E-A8C5-96D8E44E7512}"/>
              </a:ext>
            </a:extLst>
          </p:cNvPr>
          <p:cNvSpPr>
            <a:spLocks noGrp="1"/>
          </p:cNvSpPr>
          <p:nvPr>
            <p:ph type="sldNum" sz="quarter" idx="12"/>
          </p:nvPr>
        </p:nvSpPr>
        <p:spPr>
          <a:xfrm>
            <a:off x="6597155" y="4614863"/>
            <a:ext cx="2133600" cy="273844"/>
          </a:xfrm>
        </p:spPr>
        <p:txBody>
          <a:bodyPr/>
          <a:lstStyle/>
          <a:p>
            <a:fld id="{BC10594C-12C3-49D5-B979-B8F1D822F98F}" type="slidenum">
              <a:rPr lang="en-US" smtClean="0"/>
              <a:t>14</a:t>
            </a:fld>
            <a:endParaRPr lang="en-US"/>
          </a:p>
        </p:txBody>
      </p:sp>
      <p:sp>
        <p:nvSpPr>
          <p:cNvPr id="5" name="Title 1">
            <a:extLst>
              <a:ext uri="{FF2B5EF4-FFF2-40B4-BE49-F238E27FC236}">
                <a16:creationId xmlns:a16="http://schemas.microsoft.com/office/drawing/2014/main" id="{15064A43-4236-B748-A19E-296DD5A5EF60}"/>
              </a:ext>
            </a:extLst>
          </p:cNvPr>
          <p:cNvSpPr txBox="1">
            <a:spLocks/>
          </p:cNvSpPr>
          <p:nvPr/>
        </p:nvSpPr>
        <p:spPr>
          <a:xfrm>
            <a:off x="180109" y="209550"/>
            <a:ext cx="4382202" cy="120719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tx1">
                    <a:lumMod val="85000"/>
                    <a:lumOff val="15000"/>
                  </a:schemeClr>
                </a:solidFill>
                <a:latin typeface="Bahnschrift" panose="020B0502040204020203" pitchFamily="34" charset="0"/>
                <a:cs typeface="Arial" panose="020B0604020202020204" pitchFamily="34" charset="0"/>
              </a:rPr>
              <a:t>Municipal Priorities</a:t>
            </a:r>
          </a:p>
        </p:txBody>
      </p:sp>
      <p:sp>
        <p:nvSpPr>
          <p:cNvPr id="10" name="Rectangle 9">
            <a:extLst>
              <a:ext uri="{FF2B5EF4-FFF2-40B4-BE49-F238E27FC236}">
                <a16:creationId xmlns:a16="http://schemas.microsoft.com/office/drawing/2014/main" id="{17ACD781-83D2-499A-A2C2-858FBF71E985}"/>
              </a:ext>
            </a:extLst>
          </p:cNvPr>
          <p:cNvSpPr/>
          <p:nvPr/>
        </p:nvSpPr>
        <p:spPr>
          <a:xfrm>
            <a:off x="228600" y="246233"/>
            <a:ext cx="6303329" cy="646331"/>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MVP: What we’re hearing - </a:t>
            </a:r>
            <a:r>
              <a:rPr lang="en-US" dirty="0">
                <a:solidFill>
                  <a:schemeClr val="bg1">
                    <a:lumMod val="50000"/>
                  </a:schemeClr>
                </a:solidFill>
                <a:latin typeface="Bahnschrift" panose="020B0502040204020203" pitchFamily="34" charset="0"/>
              </a:rPr>
              <a:t>2018 &amp; 2019 MVP Planning Reports</a:t>
            </a:r>
          </a:p>
          <a:p>
            <a:endParaRPr lang="en-US" dirty="0">
              <a:solidFill>
                <a:schemeClr val="bg1">
                  <a:lumMod val="50000"/>
                </a:schemeClr>
              </a:solidFill>
            </a:endParaRPr>
          </a:p>
        </p:txBody>
      </p:sp>
      <p:graphicFrame>
        <p:nvGraphicFramePr>
          <p:cNvPr id="15" name="Chart 14">
            <a:extLst>
              <a:ext uri="{FF2B5EF4-FFF2-40B4-BE49-F238E27FC236}">
                <a16:creationId xmlns:a16="http://schemas.microsoft.com/office/drawing/2014/main" id="{6A8047C0-7221-4B8C-BEBD-DAEC82A14935}"/>
              </a:ext>
            </a:extLst>
          </p:cNvPr>
          <p:cNvGraphicFramePr>
            <a:graphicFrameLocks/>
          </p:cNvGraphicFramePr>
          <p:nvPr>
            <p:extLst>
              <p:ext uri="{D42A27DB-BD31-4B8C-83A1-F6EECF244321}">
                <p14:modId xmlns:p14="http://schemas.microsoft.com/office/powerpoint/2010/main" val="1242646246"/>
              </p:ext>
            </p:extLst>
          </p:nvPr>
        </p:nvGraphicFramePr>
        <p:xfrm>
          <a:off x="501155" y="1200150"/>
          <a:ext cx="8490445" cy="3428999"/>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a:extLst>
              <a:ext uri="{FF2B5EF4-FFF2-40B4-BE49-F238E27FC236}">
                <a16:creationId xmlns:a16="http://schemas.microsoft.com/office/drawing/2014/main" id="{3E0F6F2C-98AE-4A53-A022-B1078A3D13EE}"/>
              </a:ext>
            </a:extLst>
          </p:cNvPr>
          <p:cNvCxnSpPr>
            <a:cxnSpLocks/>
          </p:cNvCxnSpPr>
          <p:nvPr/>
        </p:nvCxnSpPr>
        <p:spPr>
          <a:xfrm>
            <a:off x="1110755" y="4171949"/>
            <a:ext cx="0" cy="3393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4F90EB6-9C64-4522-8223-08D9586C7BE5}"/>
              </a:ext>
            </a:extLst>
          </p:cNvPr>
          <p:cNvSpPr/>
          <p:nvPr/>
        </p:nvSpPr>
        <p:spPr>
          <a:xfrm>
            <a:off x="1263155" y="4698117"/>
            <a:ext cx="1215856" cy="276999"/>
          </a:xfrm>
          <a:prstGeom prst="rect">
            <a:avLst/>
          </a:prstGeom>
        </p:spPr>
        <p:txBody>
          <a:bodyPr wrap="square">
            <a:spAutoFit/>
          </a:bodyPr>
          <a:lstStyle/>
          <a:p>
            <a:r>
              <a:rPr lang="en-US" sz="1200" dirty="0">
                <a:latin typeface="Bahnschrift" panose="020B0502040204020203" pitchFamily="34" charset="0"/>
              </a:rPr>
              <a:t>Roadways</a:t>
            </a:r>
          </a:p>
        </p:txBody>
      </p:sp>
      <p:cxnSp>
        <p:nvCxnSpPr>
          <p:cNvPr id="42" name="Straight Connector 41">
            <a:extLst>
              <a:ext uri="{FF2B5EF4-FFF2-40B4-BE49-F238E27FC236}">
                <a16:creationId xmlns:a16="http://schemas.microsoft.com/office/drawing/2014/main" id="{EC7F6A02-75D0-4EB6-B44B-AB361D180115}"/>
              </a:ext>
            </a:extLst>
          </p:cNvPr>
          <p:cNvCxnSpPr>
            <a:cxnSpLocks/>
          </p:cNvCxnSpPr>
          <p:nvPr/>
        </p:nvCxnSpPr>
        <p:spPr>
          <a:xfrm>
            <a:off x="1241178" y="4159555"/>
            <a:ext cx="0" cy="5528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905D0E8-4FEC-4AE4-996A-43B8C0565ACB}"/>
              </a:ext>
            </a:extLst>
          </p:cNvPr>
          <p:cNvSpPr/>
          <p:nvPr/>
        </p:nvSpPr>
        <p:spPr>
          <a:xfrm>
            <a:off x="4799129" y="1957684"/>
            <a:ext cx="1417025" cy="461665"/>
          </a:xfrm>
          <a:prstGeom prst="rect">
            <a:avLst/>
          </a:prstGeom>
        </p:spPr>
        <p:txBody>
          <a:bodyPr wrap="square">
            <a:spAutoFit/>
          </a:bodyPr>
          <a:lstStyle/>
          <a:p>
            <a:r>
              <a:rPr lang="en-US" sz="1200" dirty="0">
                <a:latin typeface="Bahnschrift" panose="020B0502040204020203" pitchFamily="34" charset="0"/>
              </a:rPr>
              <a:t>Regulations, zoning, and policy</a:t>
            </a:r>
          </a:p>
        </p:txBody>
      </p:sp>
      <p:cxnSp>
        <p:nvCxnSpPr>
          <p:cNvPr id="44" name="Straight Connector 43">
            <a:extLst>
              <a:ext uri="{FF2B5EF4-FFF2-40B4-BE49-F238E27FC236}">
                <a16:creationId xmlns:a16="http://schemas.microsoft.com/office/drawing/2014/main" id="{C5393E51-55B5-4417-9709-BE52DDD493D9}"/>
              </a:ext>
            </a:extLst>
          </p:cNvPr>
          <p:cNvCxnSpPr>
            <a:cxnSpLocks/>
          </p:cNvCxnSpPr>
          <p:nvPr/>
        </p:nvCxnSpPr>
        <p:spPr>
          <a:xfrm>
            <a:off x="5103930" y="2369641"/>
            <a:ext cx="0" cy="1395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6947F0C-7E89-429E-9593-8E178D0417FB}"/>
              </a:ext>
            </a:extLst>
          </p:cNvPr>
          <p:cNvSpPr/>
          <p:nvPr/>
        </p:nvSpPr>
        <p:spPr>
          <a:xfrm>
            <a:off x="6825755" y="2326295"/>
            <a:ext cx="1215856" cy="276999"/>
          </a:xfrm>
          <a:prstGeom prst="rect">
            <a:avLst/>
          </a:prstGeom>
        </p:spPr>
        <p:txBody>
          <a:bodyPr wrap="square">
            <a:spAutoFit/>
          </a:bodyPr>
          <a:lstStyle/>
          <a:p>
            <a:r>
              <a:rPr lang="en-US" sz="1200" dirty="0">
                <a:latin typeface="Bahnschrift" panose="020B0502040204020203" pitchFamily="34" charset="0"/>
              </a:rPr>
              <a:t>Data and maps</a:t>
            </a:r>
          </a:p>
        </p:txBody>
      </p:sp>
      <p:cxnSp>
        <p:nvCxnSpPr>
          <p:cNvPr id="46" name="Straight Connector 45">
            <a:extLst>
              <a:ext uri="{FF2B5EF4-FFF2-40B4-BE49-F238E27FC236}">
                <a16:creationId xmlns:a16="http://schemas.microsoft.com/office/drawing/2014/main" id="{B89062FF-2593-48BC-A5E7-25473A7C810B}"/>
              </a:ext>
            </a:extLst>
          </p:cNvPr>
          <p:cNvCxnSpPr>
            <a:cxnSpLocks/>
          </p:cNvCxnSpPr>
          <p:nvPr/>
        </p:nvCxnSpPr>
        <p:spPr>
          <a:xfrm>
            <a:off x="7206755" y="2594573"/>
            <a:ext cx="0" cy="1395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6195D8B-D4E1-4CDE-8EE9-3BC9A323CBE8}"/>
              </a:ext>
            </a:extLst>
          </p:cNvPr>
          <p:cNvSpPr/>
          <p:nvPr/>
        </p:nvSpPr>
        <p:spPr>
          <a:xfrm>
            <a:off x="2049638" y="1352549"/>
            <a:ext cx="2057389" cy="461665"/>
          </a:xfrm>
          <a:prstGeom prst="rect">
            <a:avLst/>
          </a:prstGeom>
        </p:spPr>
        <p:txBody>
          <a:bodyPr wrap="square">
            <a:spAutoFit/>
          </a:bodyPr>
          <a:lstStyle/>
          <a:p>
            <a:r>
              <a:rPr lang="en-US" sz="1200" dirty="0">
                <a:latin typeface="Bahnschrift" panose="020B0502040204020203" pitchFamily="34" charset="0"/>
              </a:rPr>
              <a:t>Emergency management and preparedness</a:t>
            </a:r>
          </a:p>
        </p:txBody>
      </p:sp>
      <p:cxnSp>
        <p:nvCxnSpPr>
          <p:cNvPr id="48" name="Straight Connector 47">
            <a:extLst>
              <a:ext uri="{FF2B5EF4-FFF2-40B4-BE49-F238E27FC236}">
                <a16:creationId xmlns:a16="http://schemas.microsoft.com/office/drawing/2014/main" id="{9CA25834-956A-4FA4-9C8E-A66AE8916B5E}"/>
              </a:ext>
            </a:extLst>
          </p:cNvPr>
          <p:cNvCxnSpPr>
            <a:cxnSpLocks/>
          </p:cNvCxnSpPr>
          <p:nvPr/>
        </p:nvCxnSpPr>
        <p:spPr>
          <a:xfrm>
            <a:off x="1948955" y="1492053"/>
            <a:ext cx="0" cy="1395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72600D-3AEE-4CDB-8966-1C2FADF2F52D}"/>
              </a:ext>
            </a:extLst>
          </p:cNvPr>
          <p:cNvCxnSpPr>
            <a:cxnSpLocks/>
          </p:cNvCxnSpPr>
          <p:nvPr/>
        </p:nvCxnSpPr>
        <p:spPr>
          <a:xfrm flipH="1">
            <a:off x="1948955" y="1504949"/>
            <a:ext cx="1524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CA32A3E-FE9C-4F6A-9DBF-EDDDC525CA22}"/>
              </a:ext>
            </a:extLst>
          </p:cNvPr>
          <p:cNvSpPr/>
          <p:nvPr/>
        </p:nvSpPr>
        <p:spPr>
          <a:xfrm>
            <a:off x="4692155" y="2010288"/>
            <a:ext cx="171914" cy="17191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20D3690-9CBF-4F8C-BF1F-493475D035D1}"/>
              </a:ext>
            </a:extLst>
          </p:cNvPr>
          <p:cNvSpPr txBox="1"/>
          <p:nvPr/>
        </p:nvSpPr>
        <p:spPr>
          <a:xfrm>
            <a:off x="4718915" y="1957684"/>
            <a:ext cx="118396" cy="276999"/>
          </a:xfrm>
          <a:prstGeom prst="rect">
            <a:avLst/>
          </a:prstGeom>
          <a:noFill/>
        </p:spPr>
        <p:txBody>
          <a:bodyPr wrap="square" rtlCol="0">
            <a:spAutoFit/>
          </a:bodyPr>
          <a:lstStyle/>
          <a:p>
            <a:pPr algn="ctr"/>
            <a:r>
              <a:rPr lang="en-US" sz="1200" dirty="0">
                <a:solidFill>
                  <a:schemeClr val="bg1"/>
                </a:solidFill>
                <a:latin typeface="Bahnschrift" panose="020B0502040204020203" pitchFamily="34" charset="0"/>
              </a:rPr>
              <a:t>1</a:t>
            </a:r>
          </a:p>
        </p:txBody>
      </p:sp>
      <p:sp>
        <p:nvSpPr>
          <p:cNvPr id="54" name="Oval 53">
            <a:extLst>
              <a:ext uri="{FF2B5EF4-FFF2-40B4-BE49-F238E27FC236}">
                <a16:creationId xmlns:a16="http://schemas.microsoft.com/office/drawing/2014/main" id="{F2D9CD78-F7BC-47A0-99ED-57491A4F2846}"/>
              </a:ext>
            </a:extLst>
          </p:cNvPr>
          <p:cNvSpPr/>
          <p:nvPr/>
        </p:nvSpPr>
        <p:spPr>
          <a:xfrm>
            <a:off x="3411481" y="1596895"/>
            <a:ext cx="171914" cy="17191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7E7DFB2-35C0-4A27-8EDB-84AC5572AB1F}"/>
              </a:ext>
            </a:extLst>
          </p:cNvPr>
          <p:cNvSpPr txBox="1"/>
          <p:nvPr/>
        </p:nvSpPr>
        <p:spPr>
          <a:xfrm>
            <a:off x="3438241" y="1544291"/>
            <a:ext cx="118396" cy="276999"/>
          </a:xfrm>
          <a:prstGeom prst="rect">
            <a:avLst/>
          </a:prstGeom>
          <a:noFill/>
        </p:spPr>
        <p:txBody>
          <a:bodyPr wrap="square" rtlCol="0">
            <a:spAutoFit/>
          </a:bodyPr>
          <a:lstStyle/>
          <a:p>
            <a:pPr algn="ctr"/>
            <a:r>
              <a:rPr lang="en-US" sz="1200" dirty="0">
                <a:solidFill>
                  <a:schemeClr val="bg1"/>
                </a:solidFill>
                <a:latin typeface="Bahnschrift" panose="020B0502040204020203" pitchFamily="34" charset="0"/>
              </a:rPr>
              <a:t>3</a:t>
            </a:r>
          </a:p>
        </p:txBody>
      </p:sp>
      <p:sp>
        <p:nvSpPr>
          <p:cNvPr id="56" name="Oval 55">
            <a:extLst>
              <a:ext uri="{FF2B5EF4-FFF2-40B4-BE49-F238E27FC236}">
                <a16:creationId xmlns:a16="http://schemas.microsoft.com/office/drawing/2014/main" id="{D72D4118-82C8-4195-9426-0DFD648B843B}"/>
              </a:ext>
            </a:extLst>
          </p:cNvPr>
          <p:cNvSpPr/>
          <p:nvPr/>
        </p:nvSpPr>
        <p:spPr>
          <a:xfrm>
            <a:off x="6709486" y="2378899"/>
            <a:ext cx="171914" cy="17191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12593D7-43D9-4FF0-9A25-504F41A9F414}"/>
              </a:ext>
            </a:extLst>
          </p:cNvPr>
          <p:cNvSpPr txBox="1"/>
          <p:nvPr/>
        </p:nvSpPr>
        <p:spPr>
          <a:xfrm>
            <a:off x="6736246" y="2326295"/>
            <a:ext cx="118396" cy="276999"/>
          </a:xfrm>
          <a:prstGeom prst="rect">
            <a:avLst/>
          </a:prstGeom>
          <a:noFill/>
        </p:spPr>
        <p:txBody>
          <a:bodyPr wrap="square" rtlCol="0">
            <a:spAutoFit/>
          </a:bodyPr>
          <a:lstStyle/>
          <a:p>
            <a:pPr algn="ctr"/>
            <a:r>
              <a:rPr lang="en-US" sz="1200" dirty="0">
                <a:solidFill>
                  <a:schemeClr val="bg1"/>
                </a:solidFill>
                <a:latin typeface="Bahnschrift" panose="020B0502040204020203" pitchFamily="34" charset="0"/>
              </a:rPr>
              <a:t>2</a:t>
            </a:r>
          </a:p>
        </p:txBody>
      </p:sp>
      <p:grpSp>
        <p:nvGrpSpPr>
          <p:cNvPr id="3" name="Group 2">
            <a:extLst>
              <a:ext uri="{FF2B5EF4-FFF2-40B4-BE49-F238E27FC236}">
                <a16:creationId xmlns:a16="http://schemas.microsoft.com/office/drawing/2014/main" id="{2035F342-6C26-4013-A6E3-C57D5F5C03EF}"/>
              </a:ext>
            </a:extLst>
          </p:cNvPr>
          <p:cNvGrpSpPr/>
          <p:nvPr/>
        </p:nvGrpSpPr>
        <p:grpSpPr>
          <a:xfrm>
            <a:off x="139598" y="4255799"/>
            <a:ext cx="1332015" cy="461665"/>
            <a:chOff x="264841" y="4597660"/>
            <a:chExt cx="1332015" cy="461665"/>
          </a:xfrm>
        </p:grpSpPr>
        <p:sp>
          <p:nvSpPr>
            <p:cNvPr id="35" name="Rectangle 34">
              <a:extLst>
                <a:ext uri="{FF2B5EF4-FFF2-40B4-BE49-F238E27FC236}">
                  <a16:creationId xmlns:a16="http://schemas.microsoft.com/office/drawing/2014/main" id="{AD30E813-D895-429B-8C22-18C08085094D}"/>
                </a:ext>
              </a:extLst>
            </p:cNvPr>
            <p:cNvSpPr/>
            <p:nvPr/>
          </p:nvSpPr>
          <p:spPr>
            <a:xfrm>
              <a:off x="381000" y="4597660"/>
              <a:ext cx="1215856" cy="461665"/>
            </a:xfrm>
            <a:prstGeom prst="rect">
              <a:avLst/>
            </a:prstGeom>
          </p:spPr>
          <p:txBody>
            <a:bodyPr wrap="square">
              <a:spAutoFit/>
            </a:bodyPr>
            <a:lstStyle/>
            <a:p>
              <a:r>
                <a:rPr lang="en-US" sz="1200" dirty="0">
                  <a:latin typeface="Bahnschrift" panose="020B0502040204020203" pitchFamily="34" charset="0"/>
                </a:rPr>
                <a:t>Vulnerable populations</a:t>
              </a:r>
            </a:p>
          </p:txBody>
        </p:sp>
        <p:sp>
          <p:nvSpPr>
            <p:cNvPr id="58" name="Oval 57">
              <a:extLst>
                <a:ext uri="{FF2B5EF4-FFF2-40B4-BE49-F238E27FC236}">
                  <a16:creationId xmlns:a16="http://schemas.microsoft.com/office/drawing/2014/main" id="{1930A720-FB3F-4A11-9B38-C943CB6572D0}"/>
                </a:ext>
              </a:extLst>
            </p:cNvPr>
            <p:cNvSpPr/>
            <p:nvPr/>
          </p:nvSpPr>
          <p:spPr>
            <a:xfrm>
              <a:off x="264841" y="4650264"/>
              <a:ext cx="171914" cy="1719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0A57A5B-EB23-4374-BA97-DB3786312DA1}"/>
                </a:ext>
              </a:extLst>
            </p:cNvPr>
            <p:cNvSpPr txBox="1"/>
            <p:nvPr/>
          </p:nvSpPr>
          <p:spPr>
            <a:xfrm>
              <a:off x="291601" y="4597660"/>
              <a:ext cx="118396" cy="276999"/>
            </a:xfrm>
            <a:prstGeom prst="rect">
              <a:avLst/>
            </a:prstGeom>
            <a:noFill/>
          </p:spPr>
          <p:txBody>
            <a:bodyPr wrap="square" rtlCol="0">
              <a:spAutoFit/>
            </a:bodyPr>
            <a:lstStyle/>
            <a:p>
              <a:pPr algn="ctr"/>
              <a:r>
                <a:rPr lang="en-US" sz="1200" dirty="0">
                  <a:solidFill>
                    <a:schemeClr val="tx1">
                      <a:lumMod val="85000"/>
                      <a:lumOff val="15000"/>
                    </a:schemeClr>
                  </a:solidFill>
                  <a:latin typeface="Bahnschrift" panose="020B0502040204020203" pitchFamily="34" charset="0"/>
                </a:rPr>
                <a:t>1</a:t>
              </a:r>
            </a:p>
          </p:txBody>
        </p:sp>
      </p:grpSp>
      <p:sp>
        <p:nvSpPr>
          <p:cNvPr id="60" name="Oval 59">
            <a:extLst>
              <a:ext uri="{FF2B5EF4-FFF2-40B4-BE49-F238E27FC236}">
                <a16:creationId xmlns:a16="http://schemas.microsoft.com/office/drawing/2014/main" id="{A3140FB5-55D6-4659-986A-3E08F66816D1}"/>
              </a:ext>
            </a:extLst>
          </p:cNvPr>
          <p:cNvSpPr/>
          <p:nvPr/>
        </p:nvSpPr>
        <p:spPr>
          <a:xfrm>
            <a:off x="1140803" y="4743327"/>
            <a:ext cx="171914" cy="1719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CB8B6A1-9380-4B69-8A58-F159E61E5EDB}"/>
              </a:ext>
            </a:extLst>
          </p:cNvPr>
          <p:cNvSpPr txBox="1"/>
          <p:nvPr/>
        </p:nvSpPr>
        <p:spPr>
          <a:xfrm>
            <a:off x="1167563" y="4690723"/>
            <a:ext cx="118396" cy="276999"/>
          </a:xfrm>
          <a:prstGeom prst="rect">
            <a:avLst/>
          </a:prstGeom>
          <a:noFill/>
        </p:spPr>
        <p:txBody>
          <a:bodyPr wrap="square" rtlCol="0">
            <a:spAutoFit/>
          </a:bodyPr>
          <a:lstStyle/>
          <a:p>
            <a:pPr algn="ctr"/>
            <a:r>
              <a:rPr lang="en-US" sz="1200" dirty="0">
                <a:solidFill>
                  <a:schemeClr val="tx1">
                    <a:lumMod val="85000"/>
                    <a:lumOff val="15000"/>
                  </a:schemeClr>
                </a:solidFill>
                <a:latin typeface="Bahnschrift" panose="020B0502040204020203" pitchFamily="34" charset="0"/>
              </a:rPr>
              <a:t>2</a:t>
            </a:r>
          </a:p>
        </p:txBody>
      </p:sp>
      <p:sp>
        <p:nvSpPr>
          <p:cNvPr id="64" name="Rectangle 63">
            <a:extLst>
              <a:ext uri="{FF2B5EF4-FFF2-40B4-BE49-F238E27FC236}">
                <a16:creationId xmlns:a16="http://schemas.microsoft.com/office/drawing/2014/main" id="{AAE79045-02A0-4235-812F-973AE09D1881}"/>
              </a:ext>
            </a:extLst>
          </p:cNvPr>
          <p:cNvSpPr/>
          <p:nvPr/>
        </p:nvSpPr>
        <p:spPr>
          <a:xfrm>
            <a:off x="4392047" y="1389137"/>
            <a:ext cx="2057388" cy="338554"/>
          </a:xfrm>
          <a:prstGeom prst="rect">
            <a:avLst/>
          </a:prstGeom>
          <a:solidFill>
            <a:schemeClr val="accent2">
              <a:lumMod val="75000"/>
            </a:schemeClr>
          </a:solidFill>
        </p:spPr>
        <p:txBody>
          <a:bodyPr wrap="square">
            <a:spAutoFit/>
          </a:bodyPr>
          <a:lstStyle/>
          <a:p>
            <a:r>
              <a:rPr lang="en-US" sz="1600" b="1" dirty="0">
                <a:solidFill>
                  <a:schemeClr val="bg1"/>
                </a:solidFill>
                <a:latin typeface="Bahnschrift" panose="020B0502040204020203" pitchFamily="34" charset="0"/>
                <a:cs typeface="Arial" panose="020B0604020202020204" pitchFamily="34" charset="0"/>
              </a:rPr>
              <a:t>Top Priority Actions</a:t>
            </a:r>
          </a:p>
        </p:txBody>
      </p:sp>
      <p:sp>
        <p:nvSpPr>
          <p:cNvPr id="65" name="Rectangle 64">
            <a:extLst>
              <a:ext uri="{FF2B5EF4-FFF2-40B4-BE49-F238E27FC236}">
                <a16:creationId xmlns:a16="http://schemas.microsoft.com/office/drawing/2014/main" id="{BB21BB84-30F2-4FED-B2A7-27D70C242F28}"/>
              </a:ext>
            </a:extLst>
          </p:cNvPr>
          <p:cNvSpPr/>
          <p:nvPr/>
        </p:nvSpPr>
        <p:spPr>
          <a:xfrm>
            <a:off x="2695411" y="4394466"/>
            <a:ext cx="1996743" cy="338554"/>
          </a:xfrm>
          <a:prstGeom prst="rect">
            <a:avLst/>
          </a:prstGeom>
          <a:solidFill>
            <a:srgbClr val="FFC000"/>
          </a:solidFill>
        </p:spPr>
        <p:txBody>
          <a:bodyPr wrap="square">
            <a:spAutoFit/>
          </a:bodyPr>
          <a:lstStyle/>
          <a:p>
            <a:r>
              <a:rPr lang="en-US" sz="1600" b="1" dirty="0">
                <a:solidFill>
                  <a:schemeClr val="tx1">
                    <a:lumMod val="85000"/>
                    <a:lumOff val="15000"/>
                  </a:schemeClr>
                </a:solidFill>
                <a:latin typeface="Bahnschrift" panose="020B0502040204020203" pitchFamily="34" charset="0"/>
                <a:cs typeface="Arial" panose="020B0604020202020204" pitchFamily="34" charset="0"/>
              </a:rPr>
              <a:t>Top Vulnerabilities</a:t>
            </a:r>
          </a:p>
        </p:txBody>
      </p:sp>
      <p:sp>
        <p:nvSpPr>
          <p:cNvPr id="39" name="Rectangle 38">
            <a:extLst>
              <a:ext uri="{FF2B5EF4-FFF2-40B4-BE49-F238E27FC236}">
                <a16:creationId xmlns:a16="http://schemas.microsoft.com/office/drawing/2014/main" id="{67B99AB8-E7B6-46BD-AF81-39CE105D46A7}"/>
              </a:ext>
            </a:extLst>
          </p:cNvPr>
          <p:cNvSpPr/>
          <p:nvPr/>
        </p:nvSpPr>
        <p:spPr>
          <a:xfrm>
            <a:off x="1440797" y="4293821"/>
            <a:ext cx="1215856" cy="461665"/>
          </a:xfrm>
          <a:prstGeom prst="rect">
            <a:avLst/>
          </a:prstGeom>
        </p:spPr>
        <p:txBody>
          <a:bodyPr wrap="square">
            <a:spAutoFit/>
          </a:bodyPr>
          <a:lstStyle/>
          <a:p>
            <a:r>
              <a:rPr lang="en-US" sz="1200" dirty="0">
                <a:latin typeface="Bahnschrift" panose="020B0502040204020203" pitchFamily="34" charset="0"/>
              </a:rPr>
              <a:t>Stormwater management</a:t>
            </a:r>
          </a:p>
        </p:txBody>
      </p:sp>
      <p:cxnSp>
        <p:nvCxnSpPr>
          <p:cNvPr id="40" name="Straight Connector 39">
            <a:extLst>
              <a:ext uri="{FF2B5EF4-FFF2-40B4-BE49-F238E27FC236}">
                <a16:creationId xmlns:a16="http://schemas.microsoft.com/office/drawing/2014/main" id="{C29A15A6-160C-4BBF-AD7C-64E1368A4779}"/>
              </a:ext>
            </a:extLst>
          </p:cNvPr>
          <p:cNvCxnSpPr>
            <a:cxnSpLocks/>
          </p:cNvCxnSpPr>
          <p:nvPr/>
        </p:nvCxnSpPr>
        <p:spPr>
          <a:xfrm>
            <a:off x="1415555" y="4168899"/>
            <a:ext cx="0" cy="13950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FFA4A92-C760-4396-A0E8-3509389F23FB}"/>
              </a:ext>
            </a:extLst>
          </p:cNvPr>
          <p:cNvSpPr/>
          <p:nvPr/>
        </p:nvSpPr>
        <p:spPr>
          <a:xfrm>
            <a:off x="1334397" y="4339349"/>
            <a:ext cx="171914" cy="1719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174E5411-F557-48AB-8053-66C9FBDDE51E}"/>
              </a:ext>
            </a:extLst>
          </p:cNvPr>
          <p:cNvSpPr txBox="1"/>
          <p:nvPr/>
        </p:nvSpPr>
        <p:spPr>
          <a:xfrm>
            <a:off x="1361157" y="4286745"/>
            <a:ext cx="118396" cy="276999"/>
          </a:xfrm>
          <a:prstGeom prst="rect">
            <a:avLst/>
          </a:prstGeom>
          <a:noFill/>
        </p:spPr>
        <p:txBody>
          <a:bodyPr wrap="square" rtlCol="0">
            <a:spAutoFit/>
          </a:bodyPr>
          <a:lstStyle/>
          <a:p>
            <a:pPr algn="ctr"/>
            <a:r>
              <a:rPr lang="en-US" sz="1200" dirty="0">
                <a:solidFill>
                  <a:schemeClr val="tx1">
                    <a:lumMod val="85000"/>
                    <a:lumOff val="15000"/>
                  </a:schemeClr>
                </a:solidFill>
                <a:latin typeface="Bahnschrift" panose="020B0502040204020203" pitchFamily="34" charset="0"/>
              </a:rPr>
              <a:t>3</a:t>
            </a:r>
          </a:p>
        </p:txBody>
      </p:sp>
    </p:spTree>
    <p:extLst>
      <p:ext uri="{BB962C8B-B14F-4D97-AF65-F5344CB8AC3E}">
        <p14:creationId xmlns:p14="http://schemas.microsoft.com/office/powerpoint/2010/main" val="93547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 y="209550"/>
            <a:ext cx="6172200" cy="613171"/>
          </a:xfrm>
          <a:noFill/>
        </p:spPr>
        <p:txBody>
          <a:bodyPr vert="horz" lIns="91440" tIns="45720" rIns="91440" bIns="45720" rtlCol="0" anchor="ctr">
            <a:normAutofit fontScale="90000"/>
          </a:bodyPr>
          <a:lstStyle/>
          <a:p>
            <a:r>
              <a:rPr lang="en-US" sz="3200" b="1" dirty="0">
                <a:latin typeface="Bahnschrift" panose="020B0502040204020203" pitchFamily="34" charset="0"/>
                <a:cs typeface="Arial" panose="020B0604020202020204" pitchFamily="34" charset="0"/>
              </a:rPr>
              <a:t>MVP Action Grants: Project Types</a:t>
            </a:r>
          </a:p>
        </p:txBody>
      </p:sp>
      <p:sp>
        <p:nvSpPr>
          <p:cNvPr id="3" name="Content Placeholder 2"/>
          <p:cNvSpPr>
            <a:spLocks noGrp="1"/>
          </p:cNvSpPr>
          <p:nvPr>
            <p:ph idx="1"/>
          </p:nvPr>
        </p:nvSpPr>
        <p:spPr>
          <a:xfrm>
            <a:off x="211221" y="1116016"/>
            <a:ext cx="5122779" cy="3490914"/>
          </a:xfrm>
        </p:spPr>
        <p:txBody>
          <a:bodyPr>
            <a:noAutofit/>
          </a:bodyPr>
          <a:lstStyle/>
          <a:p>
            <a:r>
              <a:rPr lang="en-US" sz="1800" dirty="0">
                <a:latin typeface="Bahnschrift" panose="020B0502040204020203" pitchFamily="34" charset="0"/>
                <a:cs typeface="Arial" panose="020B0604020202020204" pitchFamily="34" charset="0"/>
              </a:rPr>
              <a:t>Detailed Vulnerability and Risk Assessment</a:t>
            </a:r>
            <a:r>
              <a:rPr lang="en-US" sz="1800" dirty="0">
                <a:solidFill>
                  <a:srgbClr val="FF0000"/>
                </a:solidFill>
                <a:latin typeface="Bahnschrift" panose="020B0502040204020203" pitchFamily="34" charset="0"/>
                <a:cs typeface="Arial" panose="020B0604020202020204" pitchFamily="34" charset="0"/>
              </a:rPr>
              <a:t>*</a:t>
            </a:r>
          </a:p>
          <a:p>
            <a:r>
              <a:rPr lang="en-US" sz="1800" dirty="0">
                <a:latin typeface="Bahnschrift" panose="020B0502040204020203" pitchFamily="34" charset="0"/>
                <a:cs typeface="Arial" panose="020B0604020202020204" pitchFamily="34" charset="0"/>
              </a:rPr>
              <a:t>Community Outreach and Education </a:t>
            </a:r>
          </a:p>
          <a:p>
            <a:r>
              <a:rPr lang="en-US" sz="1800" dirty="0">
                <a:latin typeface="Bahnschrift" panose="020B0502040204020203" pitchFamily="34" charset="0"/>
                <a:cs typeface="Arial" panose="020B0604020202020204" pitchFamily="34" charset="0"/>
              </a:rPr>
              <a:t>Local Bylaws, Ordinances, Plans, and Other Management Measures</a:t>
            </a:r>
            <a:r>
              <a:rPr lang="en-US" sz="1800" dirty="0">
                <a:solidFill>
                  <a:srgbClr val="FF0000"/>
                </a:solidFill>
                <a:latin typeface="Bahnschrift" panose="020B0502040204020203" pitchFamily="34" charset="0"/>
                <a:cs typeface="Arial" panose="020B0604020202020204" pitchFamily="34" charset="0"/>
              </a:rPr>
              <a:t>**</a:t>
            </a:r>
          </a:p>
          <a:p>
            <a:r>
              <a:rPr lang="en-US" sz="1800" dirty="0">
                <a:latin typeface="Bahnschrift" panose="020B0502040204020203" pitchFamily="34" charset="0"/>
                <a:cs typeface="Arial" panose="020B0604020202020204" pitchFamily="34" charset="0"/>
              </a:rPr>
              <a:t>Redesigns and Retrofits</a:t>
            </a:r>
            <a:r>
              <a:rPr lang="en-US" sz="1800" dirty="0">
                <a:solidFill>
                  <a:srgbClr val="FF0000"/>
                </a:solidFill>
                <a:latin typeface="Bahnschrift" panose="020B0502040204020203" pitchFamily="34" charset="0"/>
                <a:cs typeface="Arial" panose="020B0604020202020204" pitchFamily="34" charset="0"/>
              </a:rPr>
              <a:t>***</a:t>
            </a:r>
          </a:p>
          <a:p>
            <a:r>
              <a:rPr lang="en-US" sz="1800" dirty="0">
                <a:latin typeface="Bahnschrift" panose="020B0502040204020203" pitchFamily="34" charset="0"/>
                <a:cs typeface="Arial" panose="020B0604020202020204" pitchFamily="34" charset="0"/>
              </a:rPr>
              <a:t>Nature-Based Flood Protection, Drought Prevention, Water Quality, and Water Infiltration Techniques</a:t>
            </a:r>
          </a:p>
          <a:p>
            <a:r>
              <a:rPr lang="en-US" sz="1800" dirty="0">
                <a:latin typeface="Bahnschrift" panose="020B0502040204020203" pitchFamily="34" charset="0"/>
                <a:cs typeface="Arial" panose="020B0604020202020204" pitchFamily="34" charset="0"/>
              </a:rPr>
              <a:t>Nature-Based, Infrastructure and Technology Solutions to Reduce  Vulnerability to Extreme Heat and Poor Air Quality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10594C-12C3-49D5-B979-B8F1D822F98F}" type="slidenum">
              <a:rPr lang="en-US" smtClean="0"/>
              <a:t>15</a:t>
            </a:fld>
            <a:endParaRPr lang="en-US"/>
          </a:p>
        </p:txBody>
      </p:sp>
      <p:sp>
        <p:nvSpPr>
          <p:cNvPr id="7" name="Content Placeholder 2">
            <a:extLst>
              <a:ext uri="{FF2B5EF4-FFF2-40B4-BE49-F238E27FC236}">
                <a16:creationId xmlns:a16="http://schemas.microsoft.com/office/drawing/2014/main" id="{9203A064-9E95-4F6E-8CA7-42ED9C6B2194}"/>
              </a:ext>
            </a:extLst>
          </p:cNvPr>
          <p:cNvSpPr txBox="1">
            <a:spLocks/>
          </p:cNvSpPr>
          <p:nvPr/>
        </p:nvSpPr>
        <p:spPr>
          <a:xfrm>
            <a:off x="5490792" y="3850279"/>
            <a:ext cx="5279571" cy="885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FF0000"/>
                </a:solidFill>
                <a:latin typeface="Bahnschrift" panose="020B0502040204020203" pitchFamily="34" charset="0"/>
                <a:cs typeface="Arial" panose="020B0604020202020204" pitchFamily="34" charset="0"/>
              </a:rPr>
              <a:t>*</a:t>
            </a:r>
            <a:r>
              <a:rPr lang="en-US" sz="1400" dirty="0">
                <a:latin typeface="Bahnschrift" panose="020B0502040204020203" pitchFamily="34" charset="0"/>
                <a:cs typeface="Arial" panose="020B0604020202020204" pitchFamily="34" charset="0"/>
              </a:rPr>
              <a:t> Most common project type</a:t>
            </a:r>
          </a:p>
          <a:p>
            <a:pPr marL="0" indent="0">
              <a:buNone/>
            </a:pPr>
            <a:r>
              <a:rPr lang="en-US" sz="1400" dirty="0">
                <a:solidFill>
                  <a:srgbClr val="FF0000"/>
                </a:solidFill>
                <a:latin typeface="Bahnschrift" panose="020B0502040204020203" pitchFamily="34" charset="0"/>
                <a:cs typeface="Arial" panose="020B0604020202020204" pitchFamily="34" charset="0"/>
              </a:rPr>
              <a:t>**</a:t>
            </a:r>
            <a:r>
              <a:rPr lang="en-US" sz="1400" dirty="0">
                <a:latin typeface="Bahnschrift" panose="020B0502040204020203" pitchFamily="34" charset="0"/>
                <a:cs typeface="Arial" panose="020B0604020202020204" pitchFamily="34" charset="0"/>
              </a:rPr>
              <a:t> Second-most common project type</a:t>
            </a:r>
          </a:p>
          <a:p>
            <a:pPr marL="0" indent="0">
              <a:buNone/>
            </a:pPr>
            <a:r>
              <a:rPr lang="en-US" sz="1400" dirty="0">
                <a:solidFill>
                  <a:srgbClr val="FF0000"/>
                </a:solidFill>
                <a:latin typeface="Bahnschrift" panose="020B0502040204020203" pitchFamily="34" charset="0"/>
                <a:cs typeface="Arial" panose="020B0604020202020204" pitchFamily="34" charset="0"/>
              </a:rPr>
              <a:t>***</a:t>
            </a:r>
            <a:r>
              <a:rPr lang="en-US" sz="1400" dirty="0">
                <a:latin typeface="Bahnschrift" panose="020B0502040204020203" pitchFamily="34" charset="0"/>
                <a:cs typeface="Arial" panose="020B0604020202020204" pitchFamily="34" charset="0"/>
              </a:rPr>
              <a:t>Third-most common project type</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8" name="Picture 2" descr="Image result for culvert replacement massachusetts">
            <a:extLst>
              <a:ext uri="{FF2B5EF4-FFF2-40B4-BE49-F238E27FC236}">
                <a16:creationId xmlns:a16="http://schemas.microsoft.com/office/drawing/2014/main" id="{014D2D48-0D0E-430E-A0D3-18D335430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47" b="-697"/>
          <a:stretch/>
        </p:blipFill>
        <p:spPr bwMode="auto">
          <a:xfrm>
            <a:off x="5516192" y="1213410"/>
            <a:ext cx="2586408" cy="255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5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4773" y="1063229"/>
            <a:ext cx="4572000" cy="4080271"/>
          </a:xfrm>
        </p:spPr>
        <p:txBody>
          <a:bodyPr>
            <a:noAutofit/>
          </a:bodyPr>
          <a:lstStyle/>
          <a:p>
            <a:r>
              <a:rPr lang="en-US" sz="1800" dirty="0">
                <a:latin typeface="Bahnschrift" panose="020B0502040204020203" pitchFamily="34" charset="0"/>
                <a:cs typeface="Arial" panose="020B0604020202020204" pitchFamily="34" charset="0"/>
              </a:rPr>
              <a:t>Nature-Based Solutions to Reduce Vulnerability to other Climate Change Impacts</a:t>
            </a:r>
          </a:p>
          <a:p>
            <a:r>
              <a:rPr lang="en-US" sz="1800" dirty="0">
                <a:latin typeface="Bahnschrift" panose="020B0502040204020203" pitchFamily="34" charset="0"/>
                <a:cs typeface="Arial" panose="020B0604020202020204" pitchFamily="34" charset="0"/>
              </a:rPr>
              <a:t>Ecological Restoration and Habitat Management to Increase Resiliency </a:t>
            </a:r>
          </a:p>
          <a:p>
            <a:pPr marL="0" indent="0">
              <a:buNone/>
            </a:pPr>
            <a:endParaRPr lang="en-US" sz="1800" dirty="0">
              <a:latin typeface="Bahnschrift" panose="020B0502040204020203" pitchFamily="34" charset="0"/>
              <a:cs typeface="Arial" panose="020B0604020202020204" pitchFamily="34" charset="0"/>
            </a:endParaRPr>
          </a:p>
          <a:p>
            <a:pPr marL="0" indent="0">
              <a:buNone/>
            </a:pPr>
            <a:r>
              <a:rPr lang="en-US" sz="2200" b="1" dirty="0">
                <a:solidFill>
                  <a:srgbClr val="084D6C"/>
                </a:solidFill>
                <a:latin typeface="Bahnschrift" panose="020B0502040204020203" pitchFamily="34" charset="0"/>
                <a:cs typeface="Arial" panose="020B0604020202020204" pitchFamily="34" charset="0"/>
              </a:rPr>
              <a:t>NEW IN 2019</a:t>
            </a:r>
          </a:p>
          <a:p>
            <a:r>
              <a:rPr lang="en-US" sz="1800" dirty="0">
                <a:latin typeface="Bahnschrift" panose="020B0502040204020203" pitchFamily="34" charset="0"/>
                <a:cs typeface="Arial" panose="020B0604020202020204" pitchFamily="34" charset="0"/>
              </a:rPr>
              <a:t>Energy Resilience </a:t>
            </a:r>
          </a:p>
          <a:p>
            <a:r>
              <a:rPr lang="en-US" sz="1800" dirty="0">
                <a:latin typeface="Bahnschrift" panose="020B0502040204020203" pitchFamily="34" charset="0"/>
                <a:cs typeface="Arial" panose="020B0604020202020204" pitchFamily="34" charset="0"/>
              </a:rPr>
              <a:t>Chemical Safety</a:t>
            </a:r>
          </a:p>
          <a:p>
            <a:r>
              <a:rPr lang="en-US" sz="1800" dirty="0">
                <a:latin typeface="Bahnschrift" panose="020B0502040204020203" pitchFamily="34" charset="0"/>
                <a:cs typeface="Arial" panose="020B0604020202020204" pitchFamily="34" charset="0"/>
              </a:rPr>
              <a:t>Land Acquisition for Resilience</a:t>
            </a:r>
          </a:p>
          <a:p>
            <a:r>
              <a:rPr lang="en-US" sz="1800" dirty="0">
                <a:latin typeface="Bahnschrift" panose="020B0502040204020203" pitchFamily="34" charset="0"/>
                <a:cs typeface="Arial" panose="020B0604020202020204" pitchFamily="34" charset="0"/>
              </a:rPr>
              <a:t>Mosquito Control Districts</a:t>
            </a:r>
          </a:p>
          <a:p>
            <a:pPr marL="0" indent="0">
              <a:buNone/>
            </a:pPr>
            <a:r>
              <a:rPr lang="en-US" sz="1800" dirty="0">
                <a:latin typeface="Bahnschrift" panose="020B0502040204020203" pitchFamily="34" charset="0"/>
                <a:cs typeface="Arial" panose="020B0604020202020204" pitchFamily="34" charset="0"/>
              </a:rPr>
              <a:t>+      Expanded eligibility of project location</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10594C-12C3-49D5-B979-B8F1D822F98F}" type="slidenum">
              <a:rPr lang="en-US" smtClean="0"/>
              <a:t>16</a:t>
            </a:fld>
            <a:endParaRPr lang="en-US"/>
          </a:p>
        </p:txBody>
      </p:sp>
      <p:sp>
        <p:nvSpPr>
          <p:cNvPr id="8" name="Title 1">
            <a:extLst>
              <a:ext uri="{FF2B5EF4-FFF2-40B4-BE49-F238E27FC236}">
                <a16:creationId xmlns:a16="http://schemas.microsoft.com/office/drawing/2014/main" id="{AC347B46-E8F1-44B7-A02F-928D3EF16A02}"/>
              </a:ext>
            </a:extLst>
          </p:cNvPr>
          <p:cNvSpPr>
            <a:spLocks noGrp="1"/>
          </p:cNvSpPr>
          <p:nvPr>
            <p:ph type="title"/>
          </p:nvPr>
        </p:nvSpPr>
        <p:spPr>
          <a:xfrm>
            <a:off x="304800" y="205979"/>
            <a:ext cx="7772400" cy="613171"/>
          </a:xfrm>
          <a:noFill/>
        </p:spPr>
        <p:txBody>
          <a:bodyPr vert="horz" lIns="91440" tIns="45720" rIns="91440" bIns="45720" rtlCol="0" anchor="ctr">
            <a:noAutofit/>
          </a:bodyPr>
          <a:lstStyle/>
          <a:p>
            <a:pPr algn="l"/>
            <a:r>
              <a:rPr lang="en-US" sz="3200" b="1" dirty="0">
                <a:latin typeface="Bahnschrift" panose="020B0502040204020203" pitchFamily="34" charset="0"/>
                <a:cs typeface="Arial" panose="020B0604020202020204" pitchFamily="34" charset="0"/>
              </a:rPr>
              <a:t>MVP Action Grants: Project Types (cont.)</a:t>
            </a:r>
          </a:p>
        </p:txBody>
      </p:sp>
      <p:pic>
        <p:nvPicPr>
          <p:cNvPr id="6" name="Picture 2" descr="Image result for green infrastructure projects">
            <a:extLst>
              <a:ext uri="{FF2B5EF4-FFF2-40B4-BE49-F238E27FC236}">
                <a16:creationId xmlns:a16="http://schemas.microsoft.com/office/drawing/2014/main" id="{DA50BC88-30FB-41CB-8313-DC7E5BE25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36"/>
          <a:stretch/>
        </p:blipFill>
        <p:spPr bwMode="auto">
          <a:xfrm>
            <a:off x="643135" y="1063229"/>
            <a:ext cx="3319265" cy="36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4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CA7A52F-B6D2-40E0-88BF-8E4EDA6470A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667" b="8667"/>
          <a:stretch/>
        </p:blipFill>
        <p:spPr>
          <a:xfrm>
            <a:off x="990600" y="209550"/>
            <a:ext cx="7396068" cy="4724400"/>
          </a:xfrm>
        </p:spPr>
      </p:pic>
      <p:sp>
        <p:nvSpPr>
          <p:cNvPr id="4" name="Slide Number Placeholder 3">
            <a:extLst>
              <a:ext uri="{FF2B5EF4-FFF2-40B4-BE49-F238E27FC236}">
                <a16:creationId xmlns:a16="http://schemas.microsoft.com/office/drawing/2014/main" id="{C9AA05A2-3DB4-4180-9944-A53239993C26}"/>
              </a:ext>
            </a:extLst>
          </p:cNvPr>
          <p:cNvSpPr>
            <a:spLocks noGrp="1"/>
          </p:cNvSpPr>
          <p:nvPr>
            <p:ph type="sldNum" sz="quarter" idx="12"/>
          </p:nvPr>
        </p:nvSpPr>
        <p:spPr/>
        <p:txBody>
          <a:bodyPr/>
          <a:lstStyle/>
          <a:p>
            <a:fld id="{BC10594C-12C3-49D5-B979-B8F1D822F98F}" type="slidenum">
              <a:rPr lang="en-US" smtClean="0"/>
              <a:t>17</a:t>
            </a:fld>
            <a:endParaRPr lang="en-US" dirty="0"/>
          </a:p>
        </p:txBody>
      </p:sp>
      <p:sp>
        <p:nvSpPr>
          <p:cNvPr id="5" name="Title 1">
            <a:extLst>
              <a:ext uri="{FF2B5EF4-FFF2-40B4-BE49-F238E27FC236}">
                <a16:creationId xmlns:a16="http://schemas.microsoft.com/office/drawing/2014/main" id="{FC6F23DD-C378-4012-8A6E-0257EA305568}"/>
              </a:ext>
            </a:extLst>
          </p:cNvPr>
          <p:cNvSpPr>
            <a:spLocks noGrp="1"/>
          </p:cNvSpPr>
          <p:nvPr>
            <p:ph type="title"/>
          </p:nvPr>
        </p:nvSpPr>
        <p:spPr>
          <a:xfrm>
            <a:off x="304800" y="205979"/>
            <a:ext cx="6172200" cy="613171"/>
          </a:xfrm>
          <a:noFill/>
        </p:spPr>
        <p:txBody>
          <a:bodyPr vert="horz" lIns="91440" tIns="45720" rIns="91440" bIns="45720" rtlCol="0" anchor="ctr">
            <a:normAutofit/>
          </a:bodyPr>
          <a:lstStyle/>
          <a:p>
            <a:pPr algn="l"/>
            <a:r>
              <a:rPr lang="en-US" sz="3200" b="1" dirty="0">
                <a:latin typeface="Bahnschrift" panose="020B0502040204020203" pitchFamily="34" charset="0"/>
                <a:cs typeface="Arial" panose="020B0604020202020204" pitchFamily="34" charset="0"/>
              </a:rPr>
              <a:t>Nature-Based Solutions</a:t>
            </a:r>
          </a:p>
        </p:txBody>
      </p:sp>
      <p:sp>
        <p:nvSpPr>
          <p:cNvPr id="2" name="Rectangle 1">
            <a:extLst>
              <a:ext uri="{FF2B5EF4-FFF2-40B4-BE49-F238E27FC236}">
                <a16:creationId xmlns:a16="http://schemas.microsoft.com/office/drawing/2014/main" id="{2DC4592F-9157-49D4-BC91-497F63C44BB5}"/>
              </a:ext>
            </a:extLst>
          </p:cNvPr>
          <p:cNvSpPr/>
          <p:nvPr/>
        </p:nvSpPr>
        <p:spPr>
          <a:xfrm>
            <a:off x="1600200" y="2952750"/>
            <a:ext cx="31242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EF2D850-1A41-41AF-B4EB-27C54D749727}"/>
              </a:ext>
            </a:extLst>
          </p:cNvPr>
          <p:cNvCxnSpPr>
            <a:cxnSpLocks/>
          </p:cNvCxnSpPr>
          <p:nvPr/>
        </p:nvCxnSpPr>
        <p:spPr>
          <a:xfrm>
            <a:off x="4471416" y="2419350"/>
            <a:ext cx="24384" cy="6096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51D06B-C100-4481-8DFA-131B31CA3A46}"/>
              </a:ext>
            </a:extLst>
          </p:cNvPr>
          <p:cNvSpPr txBox="1"/>
          <p:nvPr/>
        </p:nvSpPr>
        <p:spPr>
          <a:xfrm>
            <a:off x="3124200" y="2992219"/>
            <a:ext cx="1828800" cy="646331"/>
          </a:xfrm>
          <a:prstGeom prst="rect">
            <a:avLst/>
          </a:prstGeom>
          <a:noFill/>
        </p:spPr>
        <p:txBody>
          <a:bodyPr wrap="square" rtlCol="0">
            <a:spAutoFit/>
          </a:bodyPr>
          <a:lstStyle/>
          <a:p>
            <a:pPr algn="r"/>
            <a:r>
              <a:rPr lang="en-US" sz="1400" b="1" dirty="0">
                <a:latin typeface="Bahnschrift" panose="020B0502040204020203" pitchFamily="34" charset="0"/>
              </a:rPr>
              <a:t>Millbury</a:t>
            </a:r>
          </a:p>
          <a:p>
            <a:pPr algn="r"/>
            <a:r>
              <a:rPr lang="en-US" sz="1100" dirty="0">
                <a:latin typeface="Bahnschrift" panose="020B0502040204020203" pitchFamily="34" charset="0"/>
              </a:rPr>
              <a:t>Green infrastructure in downtown revitalization</a:t>
            </a:r>
          </a:p>
        </p:txBody>
      </p:sp>
      <p:sp>
        <p:nvSpPr>
          <p:cNvPr id="13" name="TextBox 12">
            <a:extLst>
              <a:ext uri="{FF2B5EF4-FFF2-40B4-BE49-F238E27FC236}">
                <a16:creationId xmlns:a16="http://schemas.microsoft.com/office/drawing/2014/main" id="{6D7FBA13-B1A1-4127-8AEC-0C387139ADD1}"/>
              </a:ext>
            </a:extLst>
          </p:cNvPr>
          <p:cNvSpPr txBox="1"/>
          <p:nvPr/>
        </p:nvSpPr>
        <p:spPr>
          <a:xfrm>
            <a:off x="6477000" y="1504950"/>
            <a:ext cx="1828800" cy="646331"/>
          </a:xfrm>
          <a:prstGeom prst="rect">
            <a:avLst/>
          </a:prstGeom>
          <a:noFill/>
        </p:spPr>
        <p:txBody>
          <a:bodyPr wrap="square" rtlCol="0">
            <a:spAutoFit/>
          </a:bodyPr>
          <a:lstStyle/>
          <a:p>
            <a:r>
              <a:rPr lang="en-US" sz="1400" b="1" dirty="0">
                <a:latin typeface="Bahnschrift" panose="020B0502040204020203" pitchFamily="34" charset="0"/>
              </a:rPr>
              <a:t>Concord</a:t>
            </a:r>
          </a:p>
          <a:p>
            <a:r>
              <a:rPr lang="en-US" sz="1100" dirty="0">
                <a:latin typeface="Bahnschrift" panose="020B0502040204020203" pitchFamily="34" charset="0"/>
              </a:rPr>
              <a:t>Reforestation and municipal tree resilience</a:t>
            </a:r>
          </a:p>
        </p:txBody>
      </p:sp>
      <p:cxnSp>
        <p:nvCxnSpPr>
          <p:cNvPr id="17" name="Straight Connector 16">
            <a:extLst>
              <a:ext uri="{FF2B5EF4-FFF2-40B4-BE49-F238E27FC236}">
                <a16:creationId xmlns:a16="http://schemas.microsoft.com/office/drawing/2014/main" id="{A12DE3B1-6938-4DAC-BAFE-207C53876330}"/>
              </a:ext>
            </a:extLst>
          </p:cNvPr>
          <p:cNvCxnSpPr>
            <a:cxnSpLocks/>
          </p:cNvCxnSpPr>
          <p:nvPr/>
        </p:nvCxnSpPr>
        <p:spPr>
          <a:xfrm>
            <a:off x="5334000" y="1657350"/>
            <a:ext cx="114300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5DD8058-48FC-4664-B9EE-2E628C0F8B17}"/>
              </a:ext>
            </a:extLst>
          </p:cNvPr>
          <p:cNvSpPr txBox="1"/>
          <p:nvPr/>
        </p:nvSpPr>
        <p:spPr>
          <a:xfrm>
            <a:off x="7391400" y="3562350"/>
            <a:ext cx="1681068" cy="477054"/>
          </a:xfrm>
          <a:prstGeom prst="rect">
            <a:avLst/>
          </a:prstGeom>
          <a:noFill/>
        </p:spPr>
        <p:txBody>
          <a:bodyPr wrap="square" rtlCol="0">
            <a:spAutoFit/>
          </a:bodyPr>
          <a:lstStyle/>
          <a:p>
            <a:r>
              <a:rPr lang="en-US" sz="1400" b="1" dirty="0">
                <a:latin typeface="Bahnschrift" panose="020B0502040204020203" pitchFamily="34" charset="0"/>
              </a:rPr>
              <a:t>Falmouth</a:t>
            </a:r>
          </a:p>
          <a:p>
            <a:r>
              <a:rPr lang="en-US" sz="1100" dirty="0">
                <a:latin typeface="Bahnschrift" panose="020B0502040204020203" pitchFamily="34" charset="0"/>
              </a:rPr>
              <a:t>River restoration</a:t>
            </a:r>
          </a:p>
        </p:txBody>
      </p:sp>
      <p:cxnSp>
        <p:nvCxnSpPr>
          <p:cNvPr id="22" name="Straight Connector 21">
            <a:extLst>
              <a:ext uri="{FF2B5EF4-FFF2-40B4-BE49-F238E27FC236}">
                <a16:creationId xmlns:a16="http://schemas.microsoft.com/office/drawing/2014/main" id="{0B4F7243-153F-408D-B809-462F4B47172F}"/>
              </a:ext>
            </a:extLst>
          </p:cNvPr>
          <p:cNvCxnSpPr>
            <a:cxnSpLocks/>
          </p:cNvCxnSpPr>
          <p:nvPr/>
        </p:nvCxnSpPr>
        <p:spPr>
          <a:xfrm>
            <a:off x="6781800" y="3714750"/>
            <a:ext cx="60960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63B848-479C-4A07-A92C-5888F1C36D99}"/>
              </a:ext>
            </a:extLst>
          </p:cNvPr>
          <p:cNvSpPr txBox="1"/>
          <p:nvPr/>
        </p:nvSpPr>
        <p:spPr>
          <a:xfrm>
            <a:off x="6781800" y="285750"/>
            <a:ext cx="2057400" cy="692497"/>
          </a:xfrm>
          <a:prstGeom prst="rect">
            <a:avLst/>
          </a:prstGeom>
          <a:noFill/>
        </p:spPr>
        <p:txBody>
          <a:bodyPr wrap="square" rtlCol="0">
            <a:spAutoFit/>
          </a:bodyPr>
          <a:lstStyle/>
          <a:p>
            <a:r>
              <a:rPr lang="en-US" sz="1400" b="1" dirty="0">
                <a:latin typeface="Bahnschrift" panose="020B0502040204020203" pitchFamily="34" charset="0"/>
              </a:rPr>
              <a:t>Essex, Ipswich, Newbury (Regional)</a:t>
            </a:r>
          </a:p>
          <a:p>
            <a:r>
              <a:rPr lang="en-US" sz="1100" dirty="0">
                <a:latin typeface="Bahnschrift" panose="020B0502040204020203" pitchFamily="34" charset="0"/>
              </a:rPr>
              <a:t>Sedimentation study</a:t>
            </a:r>
          </a:p>
        </p:txBody>
      </p:sp>
      <p:cxnSp>
        <p:nvCxnSpPr>
          <p:cNvPr id="25" name="Straight Connector 24">
            <a:extLst>
              <a:ext uri="{FF2B5EF4-FFF2-40B4-BE49-F238E27FC236}">
                <a16:creationId xmlns:a16="http://schemas.microsoft.com/office/drawing/2014/main" id="{DBA17A53-012E-4506-80A6-9BC97B0D6E4E}"/>
              </a:ext>
            </a:extLst>
          </p:cNvPr>
          <p:cNvCxnSpPr>
            <a:cxnSpLocks/>
          </p:cNvCxnSpPr>
          <p:nvPr/>
        </p:nvCxnSpPr>
        <p:spPr>
          <a:xfrm flipV="1">
            <a:off x="6324600" y="514350"/>
            <a:ext cx="457200" cy="57286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8FC7AD6-3DEA-43FB-9063-9176CBEE7C56}"/>
              </a:ext>
            </a:extLst>
          </p:cNvPr>
          <p:cNvSpPr txBox="1"/>
          <p:nvPr/>
        </p:nvSpPr>
        <p:spPr>
          <a:xfrm>
            <a:off x="263525" y="1830387"/>
            <a:ext cx="1828800" cy="984885"/>
          </a:xfrm>
          <a:prstGeom prst="rect">
            <a:avLst/>
          </a:prstGeom>
          <a:noFill/>
        </p:spPr>
        <p:txBody>
          <a:bodyPr wrap="square" rtlCol="0">
            <a:spAutoFit/>
          </a:bodyPr>
          <a:lstStyle/>
          <a:p>
            <a:pPr algn="r"/>
            <a:r>
              <a:rPr lang="en-US" sz="1400" b="1" dirty="0">
                <a:latin typeface="Bahnschrift" panose="020B0502040204020203" pitchFamily="34" charset="0"/>
              </a:rPr>
              <a:t>Southwick</a:t>
            </a:r>
          </a:p>
          <a:p>
            <a:pPr algn="r"/>
            <a:r>
              <a:rPr lang="en-US" sz="1100" dirty="0">
                <a:latin typeface="Bahnschrift" panose="020B0502040204020203" pitchFamily="34" charset="0"/>
              </a:rPr>
              <a:t>Stream crossing replacement with upstream nature-based flood mitigation measures</a:t>
            </a:r>
          </a:p>
        </p:txBody>
      </p:sp>
      <p:cxnSp>
        <p:nvCxnSpPr>
          <p:cNvPr id="28" name="Straight Connector 27">
            <a:extLst>
              <a:ext uri="{FF2B5EF4-FFF2-40B4-BE49-F238E27FC236}">
                <a16:creationId xmlns:a16="http://schemas.microsoft.com/office/drawing/2014/main" id="{A779D47C-1B93-4157-BC8E-A4F15F2299A6}"/>
              </a:ext>
            </a:extLst>
          </p:cNvPr>
          <p:cNvCxnSpPr>
            <a:cxnSpLocks/>
          </p:cNvCxnSpPr>
          <p:nvPr/>
        </p:nvCxnSpPr>
        <p:spPr>
          <a:xfrm>
            <a:off x="2116135" y="2416175"/>
            <a:ext cx="434786" cy="26669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8A8A5E6-4B91-48DC-A14E-1E4308AAFF6B}"/>
              </a:ext>
            </a:extLst>
          </p:cNvPr>
          <p:cNvGrpSpPr/>
          <p:nvPr/>
        </p:nvGrpSpPr>
        <p:grpSpPr>
          <a:xfrm>
            <a:off x="0" y="4216743"/>
            <a:ext cx="4605528" cy="926757"/>
            <a:chOff x="1219200" y="3943350"/>
            <a:chExt cx="4605528" cy="926757"/>
          </a:xfrm>
        </p:grpSpPr>
        <p:pic>
          <p:nvPicPr>
            <p:cNvPr id="7" name="Content Placeholder 5">
              <a:extLst>
                <a:ext uri="{FF2B5EF4-FFF2-40B4-BE49-F238E27FC236}">
                  <a16:creationId xmlns:a16="http://schemas.microsoft.com/office/drawing/2014/main" id="{F4C42EAF-549C-4F60-A59F-5D255B38AF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73" t="57252" r="49221" b="26532"/>
            <a:stretch/>
          </p:blipFill>
          <p:spPr>
            <a:xfrm>
              <a:off x="1219200" y="3943350"/>
              <a:ext cx="3262184" cy="926757"/>
            </a:xfrm>
            <a:prstGeom prst="rect">
              <a:avLst/>
            </a:prstGeom>
          </p:spPr>
        </p:pic>
        <p:sp>
          <p:nvSpPr>
            <p:cNvPr id="30" name="TextBox 29">
              <a:extLst>
                <a:ext uri="{FF2B5EF4-FFF2-40B4-BE49-F238E27FC236}">
                  <a16:creationId xmlns:a16="http://schemas.microsoft.com/office/drawing/2014/main" id="{EC45F871-7565-4BCA-8D51-C505148F4B14}"/>
                </a:ext>
              </a:extLst>
            </p:cNvPr>
            <p:cNvSpPr txBox="1"/>
            <p:nvPr/>
          </p:nvSpPr>
          <p:spPr>
            <a:xfrm>
              <a:off x="1633728" y="4248150"/>
              <a:ext cx="4191000" cy="253916"/>
            </a:xfrm>
            <a:prstGeom prst="rect">
              <a:avLst/>
            </a:prstGeom>
            <a:noFill/>
          </p:spPr>
          <p:txBody>
            <a:bodyPr wrap="square" rtlCol="0">
              <a:spAutoFit/>
            </a:bodyPr>
            <a:lstStyle/>
            <a:p>
              <a:r>
                <a:rPr lang="en-US" sz="1050" dirty="0">
                  <a:highlight>
                    <a:srgbClr val="E5F5FF"/>
                  </a:highlight>
                  <a:latin typeface="Bahnschrift" panose="020B0502040204020203" pitchFamily="34" charset="0"/>
                </a:rPr>
                <a:t>MVP Planning Grant/Designated Communities (2017-2019)</a:t>
              </a:r>
            </a:p>
          </p:txBody>
        </p:sp>
      </p:grpSp>
      <p:cxnSp>
        <p:nvCxnSpPr>
          <p:cNvPr id="20" name="Straight Connector 19">
            <a:extLst>
              <a:ext uri="{FF2B5EF4-FFF2-40B4-BE49-F238E27FC236}">
                <a16:creationId xmlns:a16="http://schemas.microsoft.com/office/drawing/2014/main" id="{067E3AE5-F286-4C92-BE92-0C0160BF9C4F}"/>
              </a:ext>
            </a:extLst>
          </p:cNvPr>
          <p:cNvCxnSpPr>
            <a:cxnSpLocks/>
          </p:cNvCxnSpPr>
          <p:nvPr/>
        </p:nvCxnSpPr>
        <p:spPr>
          <a:xfrm flipH="1">
            <a:off x="2916936" y="2167128"/>
            <a:ext cx="1143000" cy="9906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C21B09C-EE2A-4CFD-8227-BFCFB8A78FB7}"/>
              </a:ext>
            </a:extLst>
          </p:cNvPr>
          <p:cNvSpPr txBox="1"/>
          <p:nvPr/>
        </p:nvSpPr>
        <p:spPr>
          <a:xfrm>
            <a:off x="1371600" y="3105150"/>
            <a:ext cx="1828800" cy="815608"/>
          </a:xfrm>
          <a:prstGeom prst="rect">
            <a:avLst/>
          </a:prstGeom>
          <a:noFill/>
        </p:spPr>
        <p:txBody>
          <a:bodyPr wrap="square" rtlCol="0">
            <a:spAutoFit/>
          </a:bodyPr>
          <a:lstStyle/>
          <a:p>
            <a:pPr algn="r"/>
            <a:r>
              <a:rPr lang="en-US" sz="1400" b="1" dirty="0">
                <a:latin typeface="Bahnschrift" panose="020B0502040204020203" pitchFamily="34" charset="0"/>
              </a:rPr>
              <a:t>Northampton</a:t>
            </a:r>
          </a:p>
          <a:p>
            <a:pPr algn="r"/>
            <a:r>
              <a:rPr lang="en-US" sz="1100" dirty="0">
                <a:latin typeface="Bahnschrift" panose="020B0502040204020203" pitchFamily="34" charset="0"/>
              </a:rPr>
              <a:t>Detaining, retaining, treating stormwater with green infrastructure</a:t>
            </a:r>
          </a:p>
        </p:txBody>
      </p:sp>
      <p:sp>
        <p:nvSpPr>
          <p:cNvPr id="26" name="TextBox 25">
            <a:extLst>
              <a:ext uri="{FF2B5EF4-FFF2-40B4-BE49-F238E27FC236}">
                <a16:creationId xmlns:a16="http://schemas.microsoft.com/office/drawing/2014/main" id="{8E76F2EE-B4A1-41B8-A29F-1254DA2C0FD0}"/>
              </a:ext>
            </a:extLst>
          </p:cNvPr>
          <p:cNvSpPr txBox="1"/>
          <p:nvPr/>
        </p:nvSpPr>
        <p:spPr>
          <a:xfrm>
            <a:off x="4267200" y="4019550"/>
            <a:ext cx="1828800" cy="477054"/>
          </a:xfrm>
          <a:prstGeom prst="rect">
            <a:avLst/>
          </a:prstGeom>
          <a:noFill/>
        </p:spPr>
        <p:txBody>
          <a:bodyPr wrap="square" rtlCol="0">
            <a:spAutoFit/>
          </a:bodyPr>
          <a:lstStyle/>
          <a:p>
            <a:pPr algn="r"/>
            <a:r>
              <a:rPr lang="en-US" sz="1400" b="1" dirty="0">
                <a:latin typeface="Bahnschrift" panose="020B0502040204020203" pitchFamily="34" charset="0"/>
              </a:rPr>
              <a:t>Oak Bluffs</a:t>
            </a:r>
          </a:p>
          <a:p>
            <a:pPr algn="r"/>
            <a:r>
              <a:rPr lang="en-US" sz="1100" dirty="0">
                <a:latin typeface="Bahnschrift" panose="020B0502040204020203" pitchFamily="34" charset="0"/>
              </a:rPr>
              <a:t>Beach nourishment</a:t>
            </a:r>
          </a:p>
        </p:txBody>
      </p:sp>
      <p:cxnSp>
        <p:nvCxnSpPr>
          <p:cNvPr id="29" name="Straight Connector 28">
            <a:extLst>
              <a:ext uri="{FF2B5EF4-FFF2-40B4-BE49-F238E27FC236}">
                <a16:creationId xmlns:a16="http://schemas.microsoft.com/office/drawing/2014/main" id="{1D5C83BB-20C8-4ED6-97CC-1DB3DEF58AEC}"/>
              </a:ext>
            </a:extLst>
          </p:cNvPr>
          <p:cNvCxnSpPr>
            <a:cxnSpLocks/>
          </p:cNvCxnSpPr>
          <p:nvPr/>
        </p:nvCxnSpPr>
        <p:spPr>
          <a:xfrm>
            <a:off x="6117336" y="4197096"/>
            <a:ext cx="60960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34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18021-C991-4C85-9907-BC9F91994B06}"/>
              </a:ext>
            </a:extLst>
          </p:cNvPr>
          <p:cNvPicPr>
            <a:picLocks noChangeAspect="1"/>
          </p:cNvPicPr>
          <p:nvPr/>
        </p:nvPicPr>
        <p:blipFill rotWithShape="1">
          <a:blip r:embed="rId2">
            <a:extLst>
              <a:ext uri="{28A0092B-C50C-407E-A947-70E740481C1C}">
                <a14:useLocalDpi xmlns:a14="http://schemas.microsoft.com/office/drawing/2010/main" val="0"/>
              </a:ext>
            </a:extLst>
          </a:blip>
          <a:srcRect l="14097" t="-2775" r="16962" b="-1865"/>
          <a:stretch/>
        </p:blipFill>
        <p:spPr>
          <a:xfrm>
            <a:off x="0" y="1015034"/>
            <a:ext cx="5064412" cy="3341667"/>
          </a:xfrm>
          <a:prstGeom prst="rect">
            <a:avLst/>
          </a:prstGeom>
        </p:spPr>
      </p:pic>
      <p:sp>
        <p:nvSpPr>
          <p:cNvPr id="4" name="Slide Number Placeholder 3">
            <a:extLst>
              <a:ext uri="{FF2B5EF4-FFF2-40B4-BE49-F238E27FC236}">
                <a16:creationId xmlns:a16="http://schemas.microsoft.com/office/drawing/2014/main" id="{E3EBE3C7-0681-4C0A-9151-E7E4406D6CEC}"/>
              </a:ext>
            </a:extLst>
          </p:cNvPr>
          <p:cNvSpPr>
            <a:spLocks noGrp="1"/>
          </p:cNvSpPr>
          <p:nvPr>
            <p:ph type="sldNum" sz="quarter" idx="12"/>
          </p:nvPr>
        </p:nvSpPr>
        <p:spPr/>
        <p:txBody>
          <a:bodyPr/>
          <a:lstStyle/>
          <a:p>
            <a:fld id="{BC10594C-12C3-49D5-B979-B8F1D822F98F}" type="slidenum">
              <a:rPr lang="en-US" smtClean="0"/>
              <a:t>18</a:t>
            </a:fld>
            <a:endParaRPr lang="en-US" dirty="0"/>
          </a:p>
        </p:txBody>
      </p:sp>
      <p:sp>
        <p:nvSpPr>
          <p:cNvPr id="8" name="Rectangle 7">
            <a:extLst>
              <a:ext uri="{FF2B5EF4-FFF2-40B4-BE49-F238E27FC236}">
                <a16:creationId xmlns:a16="http://schemas.microsoft.com/office/drawing/2014/main" id="{DBA2B397-81DF-488A-9DF4-036750065418}"/>
              </a:ext>
            </a:extLst>
          </p:cNvPr>
          <p:cNvSpPr/>
          <p:nvPr/>
        </p:nvSpPr>
        <p:spPr>
          <a:xfrm>
            <a:off x="228600" y="246233"/>
            <a:ext cx="3286477"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Example Action Grant Projects</a:t>
            </a:r>
            <a:endParaRPr lang="en-US" dirty="0">
              <a:solidFill>
                <a:schemeClr val="bg1">
                  <a:lumMod val="50000"/>
                </a:schemeClr>
              </a:solidFill>
            </a:endParaRPr>
          </a:p>
        </p:txBody>
      </p:sp>
      <p:grpSp>
        <p:nvGrpSpPr>
          <p:cNvPr id="5" name="Group 4">
            <a:extLst>
              <a:ext uri="{FF2B5EF4-FFF2-40B4-BE49-F238E27FC236}">
                <a16:creationId xmlns:a16="http://schemas.microsoft.com/office/drawing/2014/main" id="{0A3D9D0B-99B7-469F-95EB-FE9FD180245F}"/>
              </a:ext>
            </a:extLst>
          </p:cNvPr>
          <p:cNvGrpSpPr/>
          <p:nvPr/>
        </p:nvGrpSpPr>
        <p:grpSpPr>
          <a:xfrm>
            <a:off x="5334000" y="981947"/>
            <a:ext cx="3210277" cy="3388552"/>
            <a:chOff x="304800" y="894892"/>
            <a:chExt cx="3210277" cy="3388552"/>
          </a:xfrm>
        </p:grpSpPr>
        <p:sp>
          <p:nvSpPr>
            <p:cNvPr id="6" name="TextBox 5">
              <a:extLst>
                <a:ext uri="{FF2B5EF4-FFF2-40B4-BE49-F238E27FC236}">
                  <a16:creationId xmlns:a16="http://schemas.microsoft.com/office/drawing/2014/main" id="{B32CCAC8-DFD7-4428-A8FF-81989F4710CF}"/>
                </a:ext>
              </a:extLst>
            </p:cNvPr>
            <p:cNvSpPr txBox="1"/>
            <p:nvPr/>
          </p:nvSpPr>
          <p:spPr>
            <a:xfrm>
              <a:off x="325734" y="1761669"/>
              <a:ext cx="2667000" cy="1569660"/>
            </a:xfrm>
            <a:prstGeom prst="rect">
              <a:avLst/>
            </a:prstGeom>
            <a:noFill/>
          </p:spPr>
          <p:txBody>
            <a:bodyPr wrap="square" rtlCol="0">
              <a:spAutoFit/>
            </a:bodyPr>
            <a:lstStyle/>
            <a:p>
              <a:pPr>
                <a:spcAft>
                  <a:spcPts val="300"/>
                </a:spcAft>
              </a:pPr>
              <a:r>
                <a:rPr lang="en-US" sz="1600" dirty="0">
                  <a:latin typeface="Bahnschrift" panose="020B0502040204020203" pitchFamily="34" charset="0"/>
                </a:rPr>
                <a:t>Purchased 120 acres of forest, streams, freshwater wetlands and coastal salt marsh as conservation land to prevent development in vulnerable areas</a:t>
              </a:r>
              <a:endParaRPr lang="en-US" dirty="0">
                <a:latin typeface="Bahnschrift" panose="020B0502040204020203" pitchFamily="34" charset="0"/>
              </a:endParaRPr>
            </a:p>
          </p:txBody>
        </p:sp>
        <p:sp>
          <p:nvSpPr>
            <p:cNvPr id="7" name="Rectangle 6">
              <a:extLst>
                <a:ext uri="{FF2B5EF4-FFF2-40B4-BE49-F238E27FC236}">
                  <a16:creationId xmlns:a16="http://schemas.microsoft.com/office/drawing/2014/main" id="{F7E49133-56A8-4BD7-A91D-0EFD93DE8726}"/>
                </a:ext>
              </a:extLst>
            </p:cNvPr>
            <p:cNvSpPr/>
            <p:nvPr/>
          </p:nvSpPr>
          <p:spPr>
            <a:xfrm>
              <a:off x="304800" y="894892"/>
              <a:ext cx="1905000" cy="461665"/>
            </a:xfrm>
            <a:prstGeom prst="rect">
              <a:avLst/>
            </a:prstGeom>
          </p:spPr>
          <p:txBody>
            <a:bodyPr wrap="square">
              <a:spAutoFit/>
            </a:bodyPr>
            <a:lstStyle/>
            <a:p>
              <a:r>
                <a:rPr lang="en-US" sz="2400" b="1" dirty="0">
                  <a:solidFill>
                    <a:schemeClr val="accent4">
                      <a:lumMod val="75000"/>
                    </a:schemeClr>
                  </a:solidFill>
                  <a:latin typeface="Bahnschrift" panose="020B0502040204020203" pitchFamily="34" charset="0"/>
                  <a:cs typeface="Arial" panose="020B0604020202020204" pitchFamily="34" charset="0"/>
                </a:rPr>
                <a:t>Mattapoisett</a:t>
              </a:r>
              <a:endParaRPr lang="en-US" dirty="0">
                <a:solidFill>
                  <a:schemeClr val="accent4">
                    <a:lumMod val="75000"/>
                  </a:schemeClr>
                </a:solidFill>
                <a:latin typeface="Bahnschrift" panose="020B0502040204020203" pitchFamily="34" charset="0"/>
                <a:cs typeface="Arial" panose="020B0604020202020204" pitchFamily="34" charset="0"/>
              </a:endParaRPr>
            </a:p>
          </p:txBody>
        </p:sp>
        <p:sp>
          <p:nvSpPr>
            <p:cNvPr id="11" name="Rectangle 10">
              <a:extLst>
                <a:ext uri="{FF2B5EF4-FFF2-40B4-BE49-F238E27FC236}">
                  <a16:creationId xmlns:a16="http://schemas.microsoft.com/office/drawing/2014/main" id="{4CD0AC8F-0FAA-4F51-A3D6-2ED72E0F85E0}"/>
                </a:ext>
              </a:extLst>
            </p:cNvPr>
            <p:cNvSpPr/>
            <p:nvPr/>
          </p:nvSpPr>
          <p:spPr>
            <a:xfrm>
              <a:off x="325734" y="1300004"/>
              <a:ext cx="3189343" cy="461665"/>
            </a:xfrm>
            <a:prstGeom prst="rect">
              <a:avLst/>
            </a:prstGeom>
          </p:spPr>
          <p:txBody>
            <a:bodyPr wrap="square">
              <a:spAutoFit/>
            </a:bodyPr>
            <a:lstStyle/>
            <a:p>
              <a:r>
                <a:rPr lang="en-US" sz="1200" dirty="0">
                  <a:solidFill>
                    <a:schemeClr val="accent4">
                      <a:lumMod val="75000"/>
                    </a:schemeClr>
                  </a:solidFill>
                  <a:latin typeface="Bahnschrift" panose="020B0502040204020203" pitchFamily="34" charset="0"/>
                  <a:cs typeface="Arial" panose="020B0604020202020204" pitchFamily="34" charset="0"/>
                </a:rPr>
                <a:t>PROJECT TYPE: Land Acquisition for Resilience</a:t>
              </a:r>
              <a:endParaRPr lang="en-US" sz="1200" dirty="0">
                <a:solidFill>
                  <a:schemeClr val="accent4">
                    <a:lumMod val="75000"/>
                  </a:schemeClr>
                </a:solidFill>
              </a:endParaRPr>
            </a:p>
          </p:txBody>
        </p:sp>
        <p:sp>
          <p:nvSpPr>
            <p:cNvPr id="10" name="Rectangle 9">
              <a:extLst>
                <a:ext uri="{FF2B5EF4-FFF2-40B4-BE49-F238E27FC236}">
                  <a16:creationId xmlns:a16="http://schemas.microsoft.com/office/drawing/2014/main" id="{DBF708D4-FD67-4213-A10F-29308ED66695}"/>
                </a:ext>
              </a:extLst>
            </p:cNvPr>
            <p:cNvSpPr/>
            <p:nvPr/>
          </p:nvSpPr>
          <p:spPr>
            <a:xfrm>
              <a:off x="457200" y="3612833"/>
              <a:ext cx="1600200" cy="273843"/>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Data utilization</a:t>
              </a:r>
              <a:endParaRPr lang="en-US" sz="1600" dirty="0">
                <a:latin typeface="Bahnschrift" panose="020B0502040204020203" pitchFamily="34" charset="0"/>
              </a:endParaRPr>
            </a:p>
          </p:txBody>
        </p:sp>
        <p:sp>
          <p:nvSpPr>
            <p:cNvPr id="12" name="Rectangle 11">
              <a:extLst>
                <a:ext uri="{FF2B5EF4-FFF2-40B4-BE49-F238E27FC236}">
                  <a16:creationId xmlns:a16="http://schemas.microsoft.com/office/drawing/2014/main" id="{3915311D-F73A-452C-BB9D-4C26EAD5AFDC}"/>
                </a:ext>
              </a:extLst>
            </p:cNvPr>
            <p:cNvSpPr/>
            <p:nvPr/>
          </p:nvSpPr>
          <p:spPr>
            <a:xfrm>
              <a:off x="457201" y="4009601"/>
              <a:ext cx="1066800" cy="273843"/>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Proactive</a:t>
              </a:r>
              <a:endParaRPr lang="en-US" sz="1600" dirty="0">
                <a:latin typeface="Bahnschrift" panose="020B0502040204020203" pitchFamily="34" charset="0"/>
              </a:endParaRPr>
            </a:p>
          </p:txBody>
        </p:sp>
      </p:grpSp>
    </p:spTree>
    <p:extLst>
      <p:ext uri="{BB962C8B-B14F-4D97-AF65-F5344CB8AC3E}">
        <p14:creationId xmlns:p14="http://schemas.microsoft.com/office/powerpoint/2010/main" val="114692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BE3C7-0681-4C0A-9151-E7E4406D6CEC}"/>
              </a:ext>
            </a:extLst>
          </p:cNvPr>
          <p:cNvSpPr>
            <a:spLocks noGrp="1"/>
          </p:cNvSpPr>
          <p:nvPr>
            <p:ph type="sldNum" sz="quarter" idx="12"/>
          </p:nvPr>
        </p:nvSpPr>
        <p:spPr/>
        <p:txBody>
          <a:bodyPr/>
          <a:lstStyle/>
          <a:p>
            <a:fld id="{BC10594C-12C3-49D5-B979-B8F1D822F98F}" type="slidenum">
              <a:rPr lang="en-US" smtClean="0"/>
              <a:t>19</a:t>
            </a:fld>
            <a:endParaRPr lang="en-US" dirty="0"/>
          </a:p>
        </p:txBody>
      </p:sp>
      <p:sp>
        <p:nvSpPr>
          <p:cNvPr id="8" name="Rectangle 7">
            <a:extLst>
              <a:ext uri="{FF2B5EF4-FFF2-40B4-BE49-F238E27FC236}">
                <a16:creationId xmlns:a16="http://schemas.microsoft.com/office/drawing/2014/main" id="{DBA2B397-81DF-488A-9DF4-036750065418}"/>
              </a:ext>
            </a:extLst>
          </p:cNvPr>
          <p:cNvSpPr/>
          <p:nvPr/>
        </p:nvSpPr>
        <p:spPr>
          <a:xfrm>
            <a:off x="228600" y="246233"/>
            <a:ext cx="3286477"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Example Action Grant Projects</a:t>
            </a:r>
            <a:endParaRPr lang="en-US" dirty="0">
              <a:solidFill>
                <a:schemeClr val="bg1">
                  <a:lumMod val="50000"/>
                </a:schemeClr>
              </a:solidFill>
            </a:endParaRPr>
          </a:p>
        </p:txBody>
      </p:sp>
      <p:pic>
        <p:nvPicPr>
          <p:cNvPr id="3" name="Picture 2">
            <a:extLst>
              <a:ext uri="{FF2B5EF4-FFF2-40B4-BE49-F238E27FC236}">
                <a16:creationId xmlns:a16="http://schemas.microsoft.com/office/drawing/2014/main" id="{B97ACCED-1EBB-4284-AFC4-222D5B4AF7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857"/>
          <a:stretch/>
        </p:blipFill>
        <p:spPr>
          <a:xfrm>
            <a:off x="-125789" y="1270190"/>
            <a:ext cx="5129969" cy="3352800"/>
          </a:xfrm>
          <a:prstGeom prst="rect">
            <a:avLst/>
          </a:prstGeom>
        </p:spPr>
      </p:pic>
      <p:sp>
        <p:nvSpPr>
          <p:cNvPr id="6" name="TextBox 5">
            <a:extLst>
              <a:ext uri="{FF2B5EF4-FFF2-40B4-BE49-F238E27FC236}">
                <a16:creationId xmlns:a16="http://schemas.microsoft.com/office/drawing/2014/main" id="{B32CCAC8-DFD7-4428-A8FF-81989F4710CF}"/>
              </a:ext>
            </a:extLst>
          </p:cNvPr>
          <p:cNvSpPr txBox="1"/>
          <p:nvPr/>
        </p:nvSpPr>
        <p:spPr>
          <a:xfrm>
            <a:off x="5218445" y="2088097"/>
            <a:ext cx="3179465" cy="2062103"/>
          </a:xfrm>
          <a:prstGeom prst="rect">
            <a:avLst/>
          </a:prstGeom>
          <a:noFill/>
        </p:spPr>
        <p:txBody>
          <a:bodyPr wrap="square" rtlCol="0">
            <a:spAutoFit/>
          </a:bodyPr>
          <a:lstStyle/>
          <a:p>
            <a:pPr>
              <a:spcAft>
                <a:spcPts val="300"/>
              </a:spcAft>
            </a:pPr>
            <a:r>
              <a:rPr lang="en-US" sz="1600" dirty="0">
                <a:latin typeface="Bahnschrift" panose="020B0502040204020203" pitchFamily="34" charset="0"/>
              </a:rPr>
              <a:t>Utilizing </a:t>
            </a:r>
            <a:r>
              <a:rPr lang="en-US" sz="1600" b="1" dirty="0">
                <a:latin typeface="Bahnschrift" panose="020B0502040204020203" pitchFamily="34" charset="0"/>
              </a:rPr>
              <a:t>green infrastructure</a:t>
            </a:r>
            <a:r>
              <a:rPr lang="en-US" sz="1600" dirty="0">
                <a:latin typeface="Bahnschrift" panose="020B0502040204020203" pitchFamily="34" charset="0"/>
              </a:rPr>
              <a:t> like stormwater planters, bioretention bump outs, rain gardens, and other measures like porous pavers and pervious pavement </a:t>
            </a:r>
            <a:r>
              <a:rPr lang="en-US" sz="1600" b="1" dirty="0">
                <a:latin typeface="Bahnschrift" panose="020B0502040204020203" pitchFamily="34" charset="0"/>
              </a:rPr>
              <a:t>to reduce heat island effects and stormwater runoff </a:t>
            </a:r>
            <a:r>
              <a:rPr lang="en-US" sz="1600" dirty="0">
                <a:latin typeface="Bahnschrift" panose="020B0502040204020203" pitchFamily="34" charset="0"/>
              </a:rPr>
              <a:t>into the Blackstone River.</a:t>
            </a:r>
          </a:p>
        </p:txBody>
      </p:sp>
      <p:sp>
        <p:nvSpPr>
          <p:cNvPr id="7" name="Rectangle 6">
            <a:extLst>
              <a:ext uri="{FF2B5EF4-FFF2-40B4-BE49-F238E27FC236}">
                <a16:creationId xmlns:a16="http://schemas.microsoft.com/office/drawing/2014/main" id="{F7E49133-56A8-4BD7-A91D-0EFD93DE8726}"/>
              </a:ext>
            </a:extLst>
          </p:cNvPr>
          <p:cNvSpPr/>
          <p:nvPr/>
        </p:nvSpPr>
        <p:spPr>
          <a:xfrm>
            <a:off x="5197510" y="962372"/>
            <a:ext cx="3717890" cy="461665"/>
          </a:xfrm>
          <a:prstGeom prst="rect">
            <a:avLst/>
          </a:prstGeom>
        </p:spPr>
        <p:txBody>
          <a:bodyPr wrap="square">
            <a:spAutoFit/>
          </a:bodyPr>
          <a:lstStyle/>
          <a:p>
            <a:r>
              <a:rPr lang="en-US" sz="2400" b="1" dirty="0">
                <a:solidFill>
                  <a:schemeClr val="accent4">
                    <a:lumMod val="75000"/>
                  </a:schemeClr>
                </a:solidFill>
                <a:latin typeface="Bahnschrift" panose="020B0502040204020203" pitchFamily="34" charset="0"/>
                <a:cs typeface="Arial" panose="020B0604020202020204" pitchFamily="34" charset="0"/>
              </a:rPr>
              <a:t>Millbury</a:t>
            </a:r>
            <a:endParaRPr lang="en-US" dirty="0">
              <a:solidFill>
                <a:schemeClr val="accent4">
                  <a:lumMod val="75000"/>
                </a:schemeClr>
              </a:solidFill>
              <a:latin typeface="Bahnschrift" panose="020B0502040204020203" pitchFamily="34" charset="0"/>
              <a:cs typeface="Arial" panose="020B0604020202020204" pitchFamily="34" charset="0"/>
            </a:endParaRPr>
          </a:p>
        </p:txBody>
      </p:sp>
      <p:sp>
        <p:nvSpPr>
          <p:cNvPr id="10" name="Rectangle 9">
            <a:extLst>
              <a:ext uri="{FF2B5EF4-FFF2-40B4-BE49-F238E27FC236}">
                <a16:creationId xmlns:a16="http://schemas.microsoft.com/office/drawing/2014/main" id="{FF3EA4A3-A3D9-48A8-821D-08088658FC97}"/>
              </a:ext>
            </a:extLst>
          </p:cNvPr>
          <p:cNvSpPr/>
          <p:nvPr/>
        </p:nvSpPr>
        <p:spPr>
          <a:xfrm>
            <a:off x="5218444" y="1409500"/>
            <a:ext cx="3331866" cy="830997"/>
          </a:xfrm>
          <a:prstGeom prst="rect">
            <a:avLst/>
          </a:prstGeom>
        </p:spPr>
        <p:txBody>
          <a:bodyPr wrap="square">
            <a:spAutoFit/>
          </a:bodyPr>
          <a:lstStyle/>
          <a:p>
            <a:r>
              <a:rPr lang="en-US" sz="1200" dirty="0">
                <a:solidFill>
                  <a:schemeClr val="accent4">
                    <a:lumMod val="75000"/>
                  </a:schemeClr>
                </a:solidFill>
                <a:latin typeface="Bahnschrift" panose="020B0502040204020203" pitchFamily="34" charset="0"/>
                <a:cs typeface="Arial" panose="020B0604020202020204" pitchFamily="34" charset="0"/>
              </a:rPr>
              <a:t>PROJECT TYPE: Nature-Based Flood Protection, Drought Prevention, Water Quality, and Water Infiltration Techniques</a:t>
            </a:r>
          </a:p>
          <a:p>
            <a:endParaRPr lang="en-US" sz="1200" dirty="0">
              <a:solidFill>
                <a:schemeClr val="accent4">
                  <a:lumMod val="75000"/>
                </a:schemeClr>
              </a:solidFill>
            </a:endParaRPr>
          </a:p>
        </p:txBody>
      </p:sp>
      <p:sp>
        <p:nvSpPr>
          <p:cNvPr id="12" name="Rectangle 11">
            <a:extLst>
              <a:ext uri="{FF2B5EF4-FFF2-40B4-BE49-F238E27FC236}">
                <a16:creationId xmlns:a16="http://schemas.microsoft.com/office/drawing/2014/main" id="{C2E87C25-B8A2-4912-8EB6-7BE8D198BC59}"/>
              </a:ext>
            </a:extLst>
          </p:cNvPr>
          <p:cNvSpPr/>
          <p:nvPr/>
        </p:nvSpPr>
        <p:spPr>
          <a:xfrm>
            <a:off x="5349910" y="4364920"/>
            <a:ext cx="2346290" cy="27384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Nature-based solutions</a:t>
            </a:r>
            <a:endParaRPr lang="en-US" sz="1600" dirty="0">
              <a:latin typeface="Bahnschrift" panose="020B0502040204020203" pitchFamily="34" charset="0"/>
            </a:endParaRPr>
          </a:p>
        </p:txBody>
      </p:sp>
    </p:spTree>
    <p:extLst>
      <p:ext uri="{BB962C8B-B14F-4D97-AF65-F5344CB8AC3E}">
        <p14:creationId xmlns:p14="http://schemas.microsoft.com/office/powerpoint/2010/main" val="315762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Governor Baker signs environmental bond bill into law.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19" b="15133"/>
          <a:stretch/>
        </p:blipFill>
        <p:spPr bwMode="auto">
          <a:xfrm>
            <a:off x="4923802" y="895352"/>
            <a:ext cx="3890590" cy="22012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6B38C29-B1B2-4D0F-B54D-DC9D9F321F80}" type="slidenum">
              <a:rPr lang="en-US" smtClean="0">
                <a:solidFill>
                  <a:srgbClr val="1F497D"/>
                </a:solidFill>
              </a:rPr>
              <a:pPr/>
              <a:t>2</a:t>
            </a:fld>
            <a:endParaRPr lang="en-US">
              <a:solidFill>
                <a:srgbClr val="1F497D"/>
              </a:solidFill>
            </a:endParaRPr>
          </a:p>
        </p:txBody>
      </p:sp>
      <p:sp>
        <p:nvSpPr>
          <p:cNvPr id="4" name="Title 3"/>
          <p:cNvSpPr>
            <a:spLocks noGrp="1"/>
          </p:cNvSpPr>
          <p:nvPr>
            <p:ph type="title" idx="4294967295"/>
          </p:nvPr>
        </p:nvSpPr>
        <p:spPr>
          <a:xfrm>
            <a:off x="199401" y="349676"/>
            <a:ext cx="4495799" cy="533400"/>
          </a:xfrm>
          <a:noFill/>
        </p:spPr>
        <p:txBody>
          <a:bodyPr>
            <a:noAutofit/>
          </a:bodyPr>
          <a:lstStyle/>
          <a:p>
            <a:pPr algn="l"/>
            <a:r>
              <a:rPr lang="en-US" sz="2400" b="1" dirty="0">
                <a:solidFill>
                  <a:srgbClr val="084D6C"/>
                </a:solidFill>
                <a:latin typeface="Bahnschrift" panose="020B0502040204020203" pitchFamily="34" charset="0"/>
                <a:cs typeface="Arial" panose="020B0604020202020204" pitchFamily="34" charset="0"/>
              </a:rPr>
              <a:t>Executive Order 569 - 2016</a:t>
            </a:r>
          </a:p>
        </p:txBody>
      </p:sp>
      <p:sp>
        <p:nvSpPr>
          <p:cNvPr id="6" name="Content Placeholder 5"/>
          <p:cNvSpPr>
            <a:spLocks noGrp="1"/>
          </p:cNvSpPr>
          <p:nvPr>
            <p:ph idx="4294967295"/>
          </p:nvPr>
        </p:nvSpPr>
        <p:spPr>
          <a:xfrm>
            <a:off x="286009" y="3181350"/>
            <a:ext cx="4133591" cy="1828800"/>
          </a:xfrm>
          <a:noFill/>
        </p:spPr>
        <p:txBody>
          <a:bodyPr>
            <a:noAutofit/>
          </a:bodyPr>
          <a:lstStyle/>
          <a:p>
            <a:pPr>
              <a:spcAft>
                <a:spcPts val="300"/>
              </a:spcAft>
            </a:pPr>
            <a:r>
              <a:rPr lang="en-US" sz="1400" dirty="0">
                <a:latin typeface="Bahnschrift" panose="020B0502040204020203" pitchFamily="34" charset="0"/>
                <a:cs typeface="Arial" panose="020B0604020202020204" pitchFamily="34" charset="0"/>
              </a:rPr>
              <a:t>Comprehensive approach to reduce GHG emissions to combat climate change and prepare for the impacts of climate change</a:t>
            </a:r>
          </a:p>
          <a:p>
            <a:pPr lvl="1">
              <a:buFont typeface="Arial" panose="020B0604020202020204" pitchFamily="34" charset="0"/>
              <a:buChar char="•"/>
            </a:pPr>
            <a:r>
              <a:rPr lang="en-US" sz="1200" dirty="0">
                <a:latin typeface="Bahnschrift" panose="020B0502040204020203" pitchFamily="34" charset="0"/>
                <a:cs typeface="Arial" panose="020B0604020202020204" pitchFamily="34" charset="0"/>
              </a:rPr>
              <a:t>State Adaptation Plan</a:t>
            </a:r>
          </a:p>
          <a:p>
            <a:pPr lvl="1">
              <a:buFont typeface="Arial" panose="020B0604020202020204" pitchFamily="34" charset="0"/>
              <a:buChar char="•"/>
            </a:pPr>
            <a:r>
              <a:rPr lang="en-US" sz="1200" dirty="0">
                <a:latin typeface="Bahnschrift" panose="020B0502040204020203" pitchFamily="34" charset="0"/>
                <a:cs typeface="Arial" panose="020B0604020202020204" pitchFamily="34" charset="0"/>
              </a:rPr>
              <a:t>Climate Coordinators</a:t>
            </a:r>
          </a:p>
          <a:p>
            <a:pPr lvl="1">
              <a:buFont typeface="Arial" panose="020B0604020202020204" pitchFamily="34" charset="0"/>
              <a:buChar char="•"/>
            </a:pPr>
            <a:r>
              <a:rPr lang="en-US" sz="1200" dirty="0">
                <a:latin typeface="Bahnschrift" panose="020B0502040204020203" pitchFamily="34" charset="0"/>
                <a:cs typeface="Arial" panose="020B0604020202020204" pitchFamily="34" charset="0"/>
              </a:rPr>
              <a:t>Agency Vulnerability Assessments</a:t>
            </a:r>
          </a:p>
          <a:p>
            <a:pPr lvl="1">
              <a:buFont typeface="Arial" panose="020B0604020202020204" pitchFamily="34" charset="0"/>
              <a:buChar char="•"/>
            </a:pPr>
            <a:r>
              <a:rPr lang="en-US" sz="1200" dirty="0">
                <a:latin typeface="Bahnschrift" panose="020B0502040204020203" pitchFamily="34" charset="0"/>
                <a:cs typeface="Arial" panose="020B0604020202020204" pitchFamily="34" charset="0"/>
              </a:rPr>
              <a:t>Municipal Support</a:t>
            </a:r>
          </a:p>
        </p:txBody>
      </p:sp>
      <p:sp>
        <p:nvSpPr>
          <p:cNvPr id="11" name="Title 3"/>
          <p:cNvSpPr txBox="1">
            <a:spLocks/>
          </p:cNvSpPr>
          <p:nvPr/>
        </p:nvSpPr>
        <p:spPr>
          <a:xfrm>
            <a:off x="4771401" y="427212"/>
            <a:ext cx="4042991" cy="37832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84D6C"/>
                </a:solidFill>
                <a:latin typeface="Bahnschrift" panose="020B0502040204020203" pitchFamily="34" charset="0"/>
                <a:cs typeface="Arial" panose="020B0604020202020204" pitchFamily="34" charset="0"/>
              </a:rPr>
              <a:t>Environmental Bond - 2018</a:t>
            </a:r>
          </a:p>
        </p:txBody>
      </p:sp>
      <p:sp>
        <p:nvSpPr>
          <p:cNvPr id="10" name="Content Placeholder 1"/>
          <p:cNvSpPr txBox="1">
            <a:spLocks/>
          </p:cNvSpPr>
          <p:nvPr/>
        </p:nvSpPr>
        <p:spPr>
          <a:xfrm>
            <a:off x="4857236" y="3181350"/>
            <a:ext cx="4134364" cy="1828800"/>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300"/>
              </a:spcAft>
            </a:pPr>
            <a:r>
              <a:rPr lang="en-US" sz="1400" dirty="0">
                <a:latin typeface="Bahnschrift" panose="020B0502040204020203" pitchFamily="34" charset="0"/>
                <a:cs typeface="Arial" panose="020B0604020202020204" pitchFamily="34" charset="0"/>
              </a:rPr>
              <a:t>$2.4 billion bond bill with focus on climate change resiliency</a:t>
            </a:r>
          </a:p>
          <a:p>
            <a:pPr>
              <a:spcAft>
                <a:spcPts val="300"/>
              </a:spcAft>
            </a:pPr>
            <a:r>
              <a:rPr lang="en-US" sz="1400" dirty="0">
                <a:latin typeface="Bahnschrift" panose="020B0502040204020203" pitchFamily="34" charset="0"/>
                <a:cs typeface="Arial" panose="020B0604020202020204" pitchFamily="34" charset="0"/>
              </a:rPr>
              <a:t>Over $200 million authorized for climate change adaptation</a:t>
            </a:r>
          </a:p>
          <a:p>
            <a:r>
              <a:rPr lang="en-US" sz="1400" b="1" dirty="0">
                <a:latin typeface="Bahnschrift" panose="020B0502040204020203" pitchFamily="34" charset="0"/>
                <a:cs typeface="Arial" panose="020B0604020202020204" pitchFamily="34" charset="0"/>
              </a:rPr>
              <a:t>Codifies EO 569, including the MVP Program</a:t>
            </a:r>
          </a:p>
        </p:txBody>
      </p:sp>
      <p:pic>
        <p:nvPicPr>
          <p:cNvPr id="5" name="Picture 4">
            <a:extLst>
              <a:ext uri="{FF2B5EF4-FFF2-40B4-BE49-F238E27FC236}">
                <a16:creationId xmlns:a16="http://schemas.microsoft.com/office/drawing/2014/main" id="{55581B37-E032-4B52-8785-60F73C0DEB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66" r="5074" b="21068"/>
          <a:stretch/>
        </p:blipFill>
        <p:spPr>
          <a:xfrm>
            <a:off x="323098" y="895351"/>
            <a:ext cx="3914905" cy="2201221"/>
          </a:xfrm>
          <a:prstGeom prst="rect">
            <a:avLst/>
          </a:prstGeom>
        </p:spPr>
      </p:pic>
    </p:spTree>
    <p:extLst>
      <p:ext uri="{BB962C8B-B14F-4D97-AF65-F5344CB8AC3E}">
        <p14:creationId xmlns:p14="http://schemas.microsoft.com/office/powerpoint/2010/main" val="171240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BE3C7-0681-4C0A-9151-E7E4406D6CEC}"/>
              </a:ext>
            </a:extLst>
          </p:cNvPr>
          <p:cNvSpPr>
            <a:spLocks noGrp="1"/>
          </p:cNvSpPr>
          <p:nvPr>
            <p:ph type="sldNum" sz="quarter" idx="12"/>
          </p:nvPr>
        </p:nvSpPr>
        <p:spPr/>
        <p:txBody>
          <a:bodyPr/>
          <a:lstStyle/>
          <a:p>
            <a:fld id="{BC10594C-12C3-49D5-B979-B8F1D822F98F}" type="slidenum">
              <a:rPr lang="en-US" smtClean="0"/>
              <a:t>20</a:t>
            </a:fld>
            <a:endParaRPr lang="en-US" dirty="0"/>
          </a:p>
        </p:txBody>
      </p:sp>
      <p:sp>
        <p:nvSpPr>
          <p:cNvPr id="8" name="Rectangle 7">
            <a:extLst>
              <a:ext uri="{FF2B5EF4-FFF2-40B4-BE49-F238E27FC236}">
                <a16:creationId xmlns:a16="http://schemas.microsoft.com/office/drawing/2014/main" id="{DBA2B397-81DF-488A-9DF4-036750065418}"/>
              </a:ext>
            </a:extLst>
          </p:cNvPr>
          <p:cNvSpPr/>
          <p:nvPr/>
        </p:nvSpPr>
        <p:spPr>
          <a:xfrm>
            <a:off x="228600" y="246233"/>
            <a:ext cx="3286477"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Example Action Grant Projects</a:t>
            </a: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DACBC61F-C604-4544-8010-46D33F9A3771}"/>
              </a:ext>
            </a:extLst>
          </p:cNvPr>
          <p:cNvSpPr/>
          <p:nvPr/>
        </p:nvSpPr>
        <p:spPr>
          <a:xfrm>
            <a:off x="248653" y="722812"/>
            <a:ext cx="3766210" cy="461665"/>
          </a:xfrm>
          <a:prstGeom prst="rect">
            <a:avLst/>
          </a:prstGeom>
        </p:spPr>
        <p:txBody>
          <a:bodyPr wrap="square">
            <a:spAutoFit/>
          </a:bodyPr>
          <a:lstStyle/>
          <a:p>
            <a:r>
              <a:rPr lang="en-US" sz="2400" b="1" dirty="0">
                <a:solidFill>
                  <a:schemeClr val="accent4">
                    <a:lumMod val="75000"/>
                  </a:schemeClr>
                </a:solidFill>
                <a:latin typeface="Bahnschrift" panose="020B0502040204020203" pitchFamily="34" charset="0"/>
                <a:cs typeface="Arial" panose="020B0604020202020204" pitchFamily="34" charset="0"/>
              </a:rPr>
              <a:t>Boston</a:t>
            </a:r>
            <a:endParaRPr lang="en-US" dirty="0">
              <a:solidFill>
                <a:schemeClr val="accent4">
                  <a:lumMod val="75000"/>
                </a:schemeClr>
              </a:solidFill>
              <a:latin typeface="Bahnschrift" panose="020B0502040204020203" pitchFamily="34" charset="0"/>
              <a:cs typeface="Arial" panose="020B0604020202020204" pitchFamily="34" charset="0"/>
            </a:endParaRPr>
          </a:p>
        </p:txBody>
      </p:sp>
      <p:sp>
        <p:nvSpPr>
          <p:cNvPr id="15" name="Rectangle 14">
            <a:extLst>
              <a:ext uri="{FF2B5EF4-FFF2-40B4-BE49-F238E27FC236}">
                <a16:creationId xmlns:a16="http://schemas.microsoft.com/office/drawing/2014/main" id="{7959D2B5-6B49-4114-A0F5-0A3606F29E5F}"/>
              </a:ext>
            </a:extLst>
          </p:cNvPr>
          <p:cNvSpPr/>
          <p:nvPr/>
        </p:nvSpPr>
        <p:spPr>
          <a:xfrm>
            <a:off x="248653" y="1666995"/>
            <a:ext cx="4170947" cy="1323439"/>
          </a:xfrm>
          <a:prstGeom prst="rect">
            <a:avLst/>
          </a:prstGeom>
        </p:spPr>
        <p:txBody>
          <a:bodyPr wrap="square">
            <a:spAutoFit/>
          </a:bodyPr>
          <a:lstStyle/>
          <a:p>
            <a:r>
              <a:rPr lang="en-US" sz="1600" dirty="0">
                <a:latin typeface="Bahnschrift" panose="020B0502040204020203" pitchFamily="34" charset="0"/>
              </a:rPr>
              <a:t>Developing its </a:t>
            </a:r>
            <a:r>
              <a:rPr lang="en-US" sz="1600" b="1" dirty="0">
                <a:latin typeface="Bahnschrift" panose="020B0502040204020203" pitchFamily="34" charset="0"/>
              </a:rPr>
              <a:t>first ever resilient building code</a:t>
            </a:r>
            <a:r>
              <a:rPr lang="en-US" sz="1600" dirty="0">
                <a:latin typeface="Bahnschrift" panose="020B0502040204020203" pitchFamily="34" charset="0"/>
              </a:rPr>
              <a:t> so that development in the future floodplain is prepared for at </a:t>
            </a:r>
            <a:r>
              <a:rPr lang="en-US" sz="1600" b="1" dirty="0">
                <a:latin typeface="Bahnschrift" panose="020B0502040204020203" pitchFamily="34" charset="0"/>
              </a:rPr>
              <a:t>least three feet of sea level rise</a:t>
            </a:r>
            <a:r>
              <a:rPr lang="en-US" sz="1600" dirty="0">
                <a:latin typeface="Bahnschrift" panose="020B0502040204020203" pitchFamily="34" charset="0"/>
              </a:rPr>
              <a:t>, the likely scenario by late century. </a:t>
            </a:r>
            <a:endParaRPr lang="en-US" sz="1600" b="1" dirty="0">
              <a:latin typeface="Bahnschrift" panose="020B0502040204020203" pitchFamily="34" charset="0"/>
            </a:endParaRPr>
          </a:p>
        </p:txBody>
      </p:sp>
      <p:pic>
        <p:nvPicPr>
          <p:cNvPr id="17" name="Picture 16">
            <a:extLst>
              <a:ext uri="{FF2B5EF4-FFF2-40B4-BE49-F238E27FC236}">
                <a16:creationId xmlns:a16="http://schemas.microsoft.com/office/drawing/2014/main" id="{C0B6274D-8073-4704-8234-25278871264B}"/>
              </a:ext>
            </a:extLst>
          </p:cNvPr>
          <p:cNvPicPr>
            <a:picLocks noChangeAspect="1"/>
          </p:cNvPicPr>
          <p:nvPr/>
        </p:nvPicPr>
        <p:blipFill rotWithShape="1">
          <a:blip r:embed="rId3">
            <a:extLst>
              <a:ext uri="{28A0092B-C50C-407E-A947-70E740481C1C}">
                <a14:useLocalDpi xmlns:a14="http://schemas.microsoft.com/office/drawing/2010/main" val="0"/>
              </a:ext>
            </a:extLst>
          </a:blip>
          <a:srcRect l="11247"/>
          <a:stretch/>
        </p:blipFill>
        <p:spPr>
          <a:xfrm>
            <a:off x="332421" y="3111826"/>
            <a:ext cx="2785685" cy="1765514"/>
          </a:xfrm>
          <a:prstGeom prst="rect">
            <a:avLst/>
          </a:prstGeom>
        </p:spPr>
      </p:pic>
      <p:sp>
        <p:nvSpPr>
          <p:cNvPr id="9" name="Rectangle 8">
            <a:extLst>
              <a:ext uri="{FF2B5EF4-FFF2-40B4-BE49-F238E27FC236}">
                <a16:creationId xmlns:a16="http://schemas.microsoft.com/office/drawing/2014/main" id="{312243C0-3BDF-4238-B39A-AF952865D668}"/>
              </a:ext>
            </a:extLst>
          </p:cNvPr>
          <p:cNvSpPr/>
          <p:nvPr/>
        </p:nvSpPr>
        <p:spPr>
          <a:xfrm>
            <a:off x="252840" y="1121784"/>
            <a:ext cx="3633360" cy="646331"/>
          </a:xfrm>
          <a:prstGeom prst="rect">
            <a:avLst/>
          </a:prstGeom>
        </p:spPr>
        <p:txBody>
          <a:bodyPr wrap="square">
            <a:spAutoFit/>
          </a:bodyPr>
          <a:lstStyle/>
          <a:p>
            <a:r>
              <a:rPr lang="en-US" sz="1200" dirty="0">
                <a:solidFill>
                  <a:schemeClr val="accent4">
                    <a:lumMod val="75000"/>
                  </a:schemeClr>
                </a:solidFill>
                <a:latin typeface="Bahnschrift" panose="020B0502040204020203" pitchFamily="34" charset="0"/>
                <a:cs typeface="Arial" panose="020B0604020202020204" pitchFamily="34" charset="0"/>
              </a:rPr>
              <a:t>PROJECT TYPE: Local Bylaws, Ordinances, Plans, and Other Management Measures</a:t>
            </a:r>
          </a:p>
          <a:p>
            <a:endParaRPr lang="en-US" sz="1200" dirty="0">
              <a:solidFill>
                <a:schemeClr val="accent4">
                  <a:lumMod val="75000"/>
                </a:schemeClr>
              </a:solidFill>
            </a:endParaRPr>
          </a:p>
        </p:txBody>
      </p:sp>
      <p:sp>
        <p:nvSpPr>
          <p:cNvPr id="13" name="Rectangle 12">
            <a:extLst>
              <a:ext uri="{FF2B5EF4-FFF2-40B4-BE49-F238E27FC236}">
                <a16:creationId xmlns:a16="http://schemas.microsoft.com/office/drawing/2014/main" id="{17F651CA-7C95-46D7-BEFB-BB3C7C0FCA53}"/>
              </a:ext>
            </a:extLst>
          </p:cNvPr>
          <p:cNvSpPr/>
          <p:nvPr/>
        </p:nvSpPr>
        <p:spPr>
          <a:xfrm>
            <a:off x="332420" y="4579861"/>
            <a:ext cx="1496380" cy="27788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Pilot potential</a:t>
            </a:r>
            <a:endParaRPr lang="en-US" sz="1600" dirty="0">
              <a:latin typeface="Bahnschrift" panose="020B0502040204020203" pitchFamily="34" charset="0"/>
            </a:endParaRPr>
          </a:p>
        </p:txBody>
      </p:sp>
      <p:sp>
        <p:nvSpPr>
          <p:cNvPr id="14" name="Rectangle 13">
            <a:extLst>
              <a:ext uri="{FF2B5EF4-FFF2-40B4-BE49-F238E27FC236}">
                <a16:creationId xmlns:a16="http://schemas.microsoft.com/office/drawing/2014/main" id="{CD203688-D541-47B5-9731-0D35697FB347}"/>
              </a:ext>
            </a:extLst>
          </p:cNvPr>
          <p:cNvSpPr/>
          <p:nvPr/>
        </p:nvSpPr>
        <p:spPr>
          <a:xfrm>
            <a:off x="332420" y="4198861"/>
            <a:ext cx="1109149" cy="27788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Proactive</a:t>
            </a:r>
            <a:endParaRPr lang="en-US" sz="1600" dirty="0">
              <a:latin typeface="Bahnschrift" panose="020B0502040204020203" pitchFamily="34" charset="0"/>
            </a:endParaRPr>
          </a:p>
        </p:txBody>
      </p:sp>
      <p:sp>
        <p:nvSpPr>
          <p:cNvPr id="16" name="TextBox 15">
            <a:extLst>
              <a:ext uri="{FF2B5EF4-FFF2-40B4-BE49-F238E27FC236}">
                <a16:creationId xmlns:a16="http://schemas.microsoft.com/office/drawing/2014/main" id="{28AEBEB3-8FF0-4C03-893A-18436086DBF6}"/>
              </a:ext>
            </a:extLst>
          </p:cNvPr>
          <p:cNvSpPr txBox="1"/>
          <p:nvPr/>
        </p:nvSpPr>
        <p:spPr>
          <a:xfrm>
            <a:off x="4800600" y="1657350"/>
            <a:ext cx="4053569" cy="1323439"/>
          </a:xfrm>
          <a:prstGeom prst="rect">
            <a:avLst/>
          </a:prstGeom>
          <a:noFill/>
        </p:spPr>
        <p:txBody>
          <a:bodyPr wrap="square" rtlCol="0">
            <a:spAutoFit/>
          </a:bodyPr>
          <a:lstStyle/>
          <a:p>
            <a:r>
              <a:rPr lang="en-US" sz="1600" b="1" dirty="0">
                <a:latin typeface="Bahnschrift" panose="020B0502040204020203" pitchFamily="34" charset="0"/>
              </a:rPr>
              <a:t>Retrofitting a major waterfront park </a:t>
            </a:r>
            <a:r>
              <a:rPr lang="en-US" sz="1600" dirty="0">
                <a:latin typeface="Bahnschrift" panose="020B0502040204020203" pitchFamily="34" charset="0"/>
              </a:rPr>
              <a:t>into a legacy park that uses </a:t>
            </a:r>
            <a:r>
              <a:rPr lang="en-US" sz="1600" b="1" dirty="0">
                <a:latin typeface="Bahnschrift" panose="020B0502040204020203" pitchFamily="34" charset="0"/>
              </a:rPr>
              <a:t>nature-based solutions</a:t>
            </a:r>
            <a:r>
              <a:rPr lang="en-US" sz="1600" dirty="0">
                <a:latin typeface="Bahnschrift" panose="020B0502040204020203" pitchFamily="34" charset="0"/>
              </a:rPr>
              <a:t> to address climate vulnerabilities while providing important access to recreation for residents.</a:t>
            </a:r>
            <a:r>
              <a:rPr lang="en-US" sz="1600" dirty="0"/>
              <a:t>  </a:t>
            </a:r>
          </a:p>
        </p:txBody>
      </p:sp>
      <p:sp>
        <p:nvSpPr>
          <p:cNvPr id="19" name="Rectangle 18">
            <a:extLst>
              <a:ext uri="{FF2B5EF4-FFF2-40B4-BE49-F238E27FC236}">
                <a16:creationId xmlns:a16="http://schemas.microsoft.com/office/drawing/2014/main" id="{3D6664D1-3067-4788-B854-AFD4251CE0E8}"/>
              </a:ext>
            </a:extLst>
          </p:cNvPr>
          <p:cNvSpPr/>
          <p:nvPr/>
        </p:nvSpPr>
        <p:spPr>
          <a:xfrm>
            <a:off x="4800602" y="1123950"/>
            <a:ext cx="3766210" cy="461665"/>
          </a:xfrm>
          <a:prstGeom prst="rect">
            <a:avLst/>
          </a:prstGeom>
        </p:spPr>
        <p:txBody>
          <a:bodyPr wrap="square">
            <a:spAutoFit/>
          </a:bodyPr>
          <a:lstStyle/>
          <a:p>
            <a:r>
              <a:rPr lang="en-US" sz="1200" dirty="0">
                <a:solidFill>
                  <a:schemeClr val="accent4">
                    <a:lumMod val="75000"/>
                  </a:schemeClr>
                </a:solidFill>
                <a:latin typeface="Bahnschrift" panose="020B0502040204020203" pitchFamily="34" charset="0"/>
                <a:cs typeface="Arial" panose="020B0604020202020204" pitchFamily="34" charset="0"/>
              </a:rPr>
              <a:t>PROJECT TYPE: Redesigns and Retrofits</a:t>
            </a:r>
            <a:endParaRPr lang="en-US" sz="1200" dirty="0">
              <a:solidFill>
                <a:schemeClr val="accent4">
                  <a:lumMod val="75000"/>
                </a:schemeClr>
              </a:solidFill>
              <a:highlight>
                <a:srgbClr val="FFFF00"/>
              </a:highlight>
              <a:latin typeface="Bahnschrift" panose="020B0502040204020203" pitchFamily="34" charset="0"/>
              <a:cs typeface="Arial" panose="020B0604020202020204" pitchFamily="34" charset="0"/>
            </a:endParaRPr>
          </a:p>
          <a:p>
            <a:endParaRPr lang="en-US" sz="1200" dirty="0">
              <a:solidFill>
                <a:schemeClr val="accent4">
                  <a:lumMod val="75000"/>
                </a:schemeClr>
              </a:solidFill>
            </a:endParaRPr>
          </a:p>
        </p:txBody>
      </p:sp>
      <p:pic>
        <p:nvPicPr>
          <p:cNvPr id="22" name="Picture 21">
            <a:extLst>
              <a:ext uri="{FF2B5EF4-FFF2-40B4-BE49-F238E27FC236}">
                <a16:creationId xmlns:a16="http://schemas.microsoft.com/office/drawing/2014/main" id="{8CF49009-2EAC-4259-99FB-846A20B829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65" t="5761" r="7967" b="10455"/>
          <a:stretch/>
        </p:blipFill>
        <p:spPr>
          <a:xfrm>
            <a:off x="4891769" y="3122619"/>
            <a:ext cx="2810662" cy="1754721"/>
          </a:xfrm>
          <a:prstGeom prst="rect">
            <a:avLst/>
          </a:prstGeom>
        </p:spPr>
      </p:pic>
      <p:sp>
        <p:nvSpPr>
          <p:cNvPr id="20" name="Rectangle 19">
            <a:extLst>
              <a:ext uri="{FF2B5EF4-FFF2-40B4-BE49-F238E27FC236}">
                <a16:creationId xmlns:a16="http://schemas.microsoft.com/office/drawing/2014/main" id="{6BFCBF98-D3E9-4A8E-B151-D2112A54F385}"/>
              </a:ext>
            </a:extLst>
          </p:cNvPr>
          <p:cNvSpPr/>
          <p:nvPr/>
        </p:nvSpPr>
        <p:spPr>
          <a:xfrm>
            <a:off x="4891768" y="4205764"/>
            <a:ext cx="2483589" cy="27384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Nature-based solutions</a:t>
            </a:r>
            <a:endParaRPr lang="en-US" sz="1600" dirty="0">
              <a:latin typeface="Bahnschrift" panose="020B0502040204020203" pitchFamily="34" charset="0"/>
            </a:endParaRPr>
          </a:p>
        </p:txBody>
      </p:sp>
      <p:sp>
        <p:nvSpPr>
          <p:cNvPr id="21" name="Rectangle 20">
            <a:extLst>
              <a:ext uri="{FF2B5EF4-FFF2-40B4-BE49-F238E27FC236}">
                <a16:creationId xmlns:a16="http://schemas.microsoft.com/office/drawing/2014/main" id="{4C4208B1-15CA-4925-96C8-0153B1ED20FA}"/>
              </a:ext>
            </a:extLst>
          </p:cNvPr>
          <p:cNvSpPr/>
          <p:nvPr/>
        </p:nvSpPr>
        <p:spPr>
          <a:xfrm>
            <a:off x="4891769" y="4579861"/>
            <a:ext cx="2380106" cy="27384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Community co-benefits</a:t>
            </a:r>
            <a:endParaRPr lang="en-US" sz="1600" dirty="0">
              <a:latin typeface="Bahnschrift" panose="020B0502040204020203" pitchFamily="34" charset="0"/>
            </a:endParaRPr>
          </a:p>
        </p:txBody>
      </p:sp>
    </p:spTree>
    <p:extLst>
      <p:ext uri="{BB962C8B-B14F-4D97-AF65-F5344CB8AC3E}">
        <p14:creationId xmlns:p14="http://schemas.microsoft.com/office/powerpoint/2010/main" val="2948505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BE3C7-0681-4C0A-9151-E7E4406D6CEC}"/>
              </a:ext>
            </a:extLst>
          </p:cNvPr>
          <p:cNvSpPr>
            <a:spLocks noGrp="1"/>
          </p:cNvSpPr>
          <p:nvPr>
            <p:ph type="sldNum" sz="quarter" idx="12"/>
          </p:nvPr>
        </p:nvSpPr>
        <p:spPr/>
        <p:txBody>
          <a:bodyPr/>
          <a:lstStyle/>
          <a:p>
            <a:fld id="{BC10594C-12C3-49D5-B979-B8F1D822F98F}" type="slidenum">
              <a:rPr lang="en-US" smtClean="0"/>
              <a:t>21</a:t>
            </a:fld>
            <a:endParaRPr lang="en-US" dirty="0"/>
          </a:p>
        </p:txBody>
      </p:sp>
      <p:sp>
        <p:nvSpPr>
          <p:cNvPr id="6" name="TextBox 5">
            <a:extLst>
              <a:ext uri="{FF2B5EF4-FFF2-40B4-BE49-F238E27FC236}">
                <a16:creationId xmlns:a16="http://schemas.microsoft.com/office/drawing/2014/main" id="{B32CCAC8-DFD7-4428-A8FF-81989F4710CF}"/>
              </a:ext>
            </a:extLst>
          </p:cNvPr>
          <p:cNvSpPr txBox="1"/>
          <p:nvPr/>
        </p:nvSpPr>
        <p:spPr>
          <a:xfrm>
            <a:off x="4800600" y="1914339"/>
            <a:ext cx="3956957" cy="1815882"/>
          </a:xfrm>
          <a:prstGeom prst="rect">
            <a:avLst/>
          </a:prstGeom>
          <a:noFill/>
        </p:spPr>
        <p:txBody>
          <a:bodyPr wrap="square" rtlCol="0">
            <a:spAutoFit/>
          </a:bodyPr>
          <a:lstStyle/>
          <a:p>
            <a:pPr>
              <a:spcAft>
                <a:spcPts val="300"/>
              </a:spcAft>
            </a:pPr>
            <a:r>
              <a:rPr lang="en-US" sz="1600" dirty="0">
                <a:latin typeface="Bahnschrift" panose="020B0502040204020203" pitchFamily="34" charset="0"/>
              </a:rPr>
              <a:t>Designing and permitting for a </a:t>
            </a:r>
            <a:r>
              <a:rPr lang="en-US" sz="1600" b="1" dirty="0">
                <a:latin typeface="Bahnschrift" panose="020B0502040204020203" pitchFamily="34" charset="0"/>
              </a:rPr>
              <a:t>replacement water storage tank</a:t>
            </a:r>
            <a:r>
              <a:rPr lang="en-US" sz="1600" dirty="0">
                <a:latin typeface="Bahnschrift" panose="020B0502040204020203" pitchFamily="34" charset="0"/>
              </a:rPr>
              <a:t> that would increase storage capacity and resiliency to drought, and completing a </a:t>
            </a:r>
            <a:r>
              <a:rPr lang="en-US" sz="1600" b="1" dirty="0">
                <a:latin typeface="Bahnschrift" panose="020B0502040204020203" pitchFamily="34" charset="0"/>
              </a:rPr>
              <a:t>feasibility/ concept design of a rainwater harvesting system </a:t>
            </a:r>
            <a:r>
              <a:rPr lang="en-US" sz="1600" dirty="0">
                <a:latin typeface="Bahnschrift" panose="020B0502040204020203" pitchFamily="34" charset="0"/>
              </a:rPr>
              <a:t>at Belchertown High School to irrigate the athletic fields. </a:t>
            </a:r>
          </a:p>
        </p:txBody>
      </p:sp>
      <p:sp>
        <p:nvSpPr>
          <p:cNvPr id="7" name="Rectangle 6">
            <a:extLst>
              <a:ext uri="{FF2B5EF4-FFF2-40B4-BE49-F238E27FC236}">
                <a16:creationId xmlns:a16="http://schemas.microsoft.com/office/drawing/2014/main" id="{F7E49133-56A8-4BD7-A91D-0EFD93DE8726}"/>
              </a:ext>
            </a:extLst>
          </p:cNvPr>
          <p:cNvSpPr/>
          <p:nvPr/>
        </p:nvSpPr>
        <p:spPr>
          <a:xfrm>
            <a:off x="4795154" y="804238"/>
            <a:ext cx="3956958" cy="461665"/>
          </a:xfrm>
          <a:prstGeom prst="rect">
            <a:avLst/>
          </a:prstGeom>
        </p:spPr>
        <p:txBody>
          <a:bodyPr wrap="square">
            <a:spAutoFit/>
          </a:bodyPr>
          <a:lstStyle/>
          <a:p>
            <a:r>
              <a:rPr lang="en-US" sz="2400" b="1" dirty="0">
                <a:solidFill>
                  <a:schemeClr val="accent4">
                    <a:lumMod val="75000"/>
                  </a:schemeClr>
                </a:solidFill>
                <a:latin typeface="Bahnschrift" panose="020B0502040204020203" pitchFamily="34" charset="0"/>
                <a:cs typeface="Arial" panose="020B0604020202020204" pitchFamily="34" charset="0"/>
              </a:rPr>
              <a:t>Belchertown</a:t>
            </a:r>
            <a:endParaRPr lang="en-US" dirty="0">
              <a:solidFill>
                <a:schemeClr val="accent4">
                  <a:lumMod val="75000"/>
                </a:schemeClr>
              </a:solidFill>
              <a:latin typeface="Bahnschrift" panose="020B0502040204020203" pitchFamily="34" charset="0"/>
              <a:cs typeface="Arial" panose="020B0604020202020204" pitchFamily="34" charset="0"/>
            </a:endParaRPr>
          </a:p>
        </p:txBody>
      </p:sp>
      <p:sp>
        <p:nvSpPr>
          <p:cNvPr id="8" name="Rectangle 7">
            <a:extLst>
              <a:ext uri="{FF2B5EF4-FFF2-40B4-BE49-F238E27FC236}">
                <a16:creationId xmlns:a16="http://schemas.microsoft.com/office/drawing/2014/main" id="{DBA2B397-81DF-488A-9DF4-036750065418}"/>
              </a:ext>
            </a:extLst>
          </p:cNvPr>
          <p:cNvSpPr/>
          <p:nvPr/>
        </p:nvSpPr>
        <p:spPr>
          <a:xfrm>
            <a:off x="228600" y="246233"/>
            <a:ext cx="3286477"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Example Action Grant Projects</a:t>
            </a:r>
            <a:endParaRPr lang="en-US" dirty="0">
              <a:solidFill>
                <a:schemeClr val="bg1">
                  <a:lumMod val="50000"/>
                </a:schemeClr>
              </a:solidFill>
            </a:endParaRPr>
          </a:p>
        </p:txBody>
      </p:sp>
      <p:sp>
        <p:nvSpPr>
          <p:cNvPr id="9" name="Rectangle 8">
            <a:extLst>
              <a:ext uri="{FF2B5EF4-FFF2-40B4-BE49-F238E27FC236}">
                <a16:creationId xmlns:a16="http://schemas.microsoft.com/office/drawing/2014/main" id="{1BF4CC05-CB27-4B4D-AD0D-856AD145D21E}"/>
              </a:ext>
            </a:extLst>
          </p:cNvPr>
          <p:cNvSpPr/>
          <p:nvPr/>
        </p:nvSpPr>
        <p:spPr>
          <a:xfrm>
            <a:off x="4800601" y="1213357"/>
            <a:ext cx="3886200" cy="1015663"/>
          </a:xfrm>
          <a:prstGeom prst="rect">
            <a:avLst/>
          </a:prstGeom>
        </p:spPr>
        <p:txBody>
          <a:bodyPr wrap="square">
            <a:spAutoFit/>
          </a:bodyPr>
          <a:lstStyle/>
          <a:p>
            <a:r>
              <a:rPr lang="en-US" sz="1200" dirty="0">
                <a:solidFill>
                  <a:schemeClr val="accent4">
                    <a:lumMod val="75000"/>
                  </a:schemeClr>
                </a:solidFill>
                <a:latin typeface="Bahnschrift" panose="020B0502040204020203" pitchFamily="34" charset="0"/>
                <a:cs typeface="Arial" panose="020B0604020202020204" pitchFamily="34" charset="0"/>
              </a:rPr>
              <a:t>PROJECT TYPE: Nature-Based Flood Protection, Drought Prevention, Water Quality, and Water Infiltration Techniques</a:t>
            </a:r>
          </a:p>
          <a:p>
            <a:endParaRPr lang="en-US" sz="1200" dirty="0">
              <a:solidFill>
                <a:schemeClr val="accent4">
                  <a:lumMod val="75000"/>
                </a:schemeClr>
              </a:solidFill>
              <a:latin typeface="Bahnschrift" panose="020B0502040204020203" pitchFamily="34" charset="0"/>
              <a:cs typeface="Arial" panose="020B0604020202020204" pitchFamily="34" charset="0"/>
            </a:endParaRPr>
          </a:p>
          <a:p>
            <a:endParaRPr lang="en-US" sz="1200" dirty="0">
              <a:solidFill>
                <a:schemeClr val="accent4">
                  <a:lumMod val="75000"/>
                </a:schemeClr>
              </a:solidFill>
            </a:endParaRPr>
          </a:p>
        </p:txBody>
      </p:sp>
      <p:sp>
        <p:nvSpPr>
          <p:cNvPr id="10" name="Rectangle 9">
            <a:extLst>
              <a:ext uri="{FF2B5EF4-FFF2-40B4-BE49-F238E27FC236}">
                <a16:creationId xmlns:a16="http://schemas.microsoft.com/office/drawing/2014/main" id="{9521B649-93A1-470D-9784-061F74BFB3CA}"/>
              </a:ext>
            </a:extLst>
          </p:cNvPr>
          <p:cNvSpPr/>
          <p:nvPr/>
        </p:nvSpPr>
        <p:spPr>
          <a:xfrm>
            <a:off x="4876800" y="4054350"/>
            <a:ext cx="2372667" cy="28427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Nature-based solutions</a:t>
            </a:r>
            <a:endParaRPr lang="en-US" sz="1600" dirty="0">
              <a:latin typeface="Bahnschrift" panose="020B0502040204020203" pitchFamily="34" charset="0"/>
            </a:endParaRPr>
          </a:p>
        </p:txBody>
      </p:sp>
      <p:sp>
        <p:nvSpPr>
          <p:cNvPr id="11" name="Rectangle 10">
            <a:extLst>
              <a:ext uri="{FF2B5EF4-FFF2-40B4-BE49-F238E27FC236}">
                <a16:creationId xmlns:a16="http://schemas.microsoft.com/office/drawing/2014/main" id="{73BD0F9D-E3ED-49C1-A7AD-40400C55CD32}"/>
              </a:ext>
            </a:extLst>
          </p:cNvPr>
          <p:cNvSpPr/>
          <p:nvPr/>
        </p:nvSpPr>
        <p:spPr>
          <a:xfrm>
            <a:off x="4876800" y="4465720"/>
            <a:ext cx="1482917" cy="30154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Pilot potential</a:t>
            </a:r>
            <a:endParaRPr lang="en-US" sz="1600" dirty="0">
              <a:latin typeface="Bahnschrift" panose="020B0502040204020203" pitchFamily="34" charset="0"/>
            </a:endParaRPr>
          </a:p>
        </p:txBody>
      </p:sp>
      <p:pic>
        <p:nvPicPr>
          <p:cNvPr id="2" name="Picture 1">
            <a:extLst>
              <a:ext uri="{FF2B5EF4-FFF2-40B4-BE49-F238E27FC236}">
                <a16:creationId xmlns:a16="http://schemas.microsoft.com/office/drawing/2014/main" id="{486EFFA9-C4AC-4B99-8BFB-2E82C9EF0599}"/>
              </a:ext>
            </a:extLst>
          </p:cNvPr>
          <p:cNvPicPr>
            <a:picLocks noChangeAspect="1"/>
          </p:cNvPicPr>
          <p:nvPr/>
        </p:nvPicPr>
        <p:blipFill>
          <a:blip r:embed="rId2"/>
          <a:stretch>
            <a:fillRect/>
          </a:stretch>
        </p:blipFill>
        <p:spPr>
          <a:xfrm>
            <a:off x="-457200" y="845784"/>
            <a:ext cx="5029200" cy="3432337"/>
          </a:xfrm>
          <a:prstGeom prst="rect">
            <a:avLst/>
          </a:prstGeom>
        </p:spPr>
      </p:pic>
    </p:spTree>
    <p:extLst>
      <p:ext uri="{BB962C8B-B14F-4D97-AF65-F5344CB8AC3E}">
        <p14:creationId xmlns:p14="http://schemas.microsoft.com/office/powerpoint/2010/main" val="405803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BE3C7-0681-4C0A-9151-E7E4406D6CEC}"/>
              </a:ext>
            </a:extLst>
          </p:cNvPr>
          <p:cNvSpPr>
            <a:spLocks noGrp="1"/>
          </p:cNvSpPr>
          <p:nvPr>
            <p:ph type="sldNum" sz="quarter" idx="12"/>
          </p:nvPr>
        </p:nvSpPr>
        <p:spPr/>
        <p:txBody>
          <a:bodyPr/>
          <a:lstStyle/>
          <a:p>
            <a:fld id="{BC10594C-12C3-49D5-B979-B8F1D822F98F}" type="slidenum">
              <a:rPr lang="en-US" smtClean="0"/>
              <a:t>22</a:t>
            </a:fld>
            <a:endParaRPr lang="en-US" dirty="0"/>
          </a:p>
        </p:txBody>
      </p:sp>
      <p:sp>
        <p:nvSpPr>
          <p:cNvPr id="8" name="Rectangle 7">
            <a:extLst>
              <a:ext uri="{FF2B5EF4-FFF2-40B4-BE49-F238E27FC236}">
                <a16:creationId xmlns:a16="http://schemas.microsoft.com/office/drawing/2014/main" id="{DBA2B397-81DF-488A-9DF4-036750065418}"/>
              </a:ext>
            </a:extLst>
          </p:cNvPr>
          <p:cNvSpPr/>
          <p:nvPr/>
        </p:nvSpPr>
        <p:spPr>
          <a:xfrm>
            <a:off x="228600" y="246233"/>
            <a:ext cx="3286477"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Example Action Grant Projects</a:t>
            </a: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DACBC61F-C604-4544-8010-46D33F9A3771}"/>
              </a:ext>
            </a:extLst>
          </p:cNvPr>
          <p:cNvSpPr/>
          <p:nvPr/>
        </p:nvSpPr>
        <p:spPr>
          <a:xfrm>
            <a:off x="5720690" y="1204783"/>
            <a:ext cx="3766210" cy="461665"/>
          </a:xfrm>
          <a:prstGeom prst="rect">
            <a:avLst/>
          </a:prstGeom>
        </p:spPr>
        <p:txBody>
          <a:bodyPr wrap="square">
            <a:spAutoFit/>
          </a:bodyPr>
          <a:lstStyle/>
          <a:p>
            <a:r>
              <a:rPr lang="en-US" sz="2400" b="1" dirty="0">
                <a:solidFill>
                  <a:schemeClr val="accent4">
                    <a:lumMod val="75000"/>
                  </a:schemeClr>
                </a:solidFill>
                <a:latin typeface="Bahnschrift" panose="020B0502040204020203" pitchFamily="34" charset="0"/>
                <a:cs typeface="Arial" panose="020B0604020202020204" pitchFamily="34" charset="0"/>
              </a:rPr>
              <a:t>Salisbury</a:t>
            </a:r>
            <a:endParaRPr lang="en-US" dirty="0">
              <a:solidFill>
                <a:schemeClr val="accent4">
                  <a:lumMod val="75000"/>
                </a:schemeClr>
              </a:solidFill>
              <a:latin typeface="Bahnschrift" panose="020B0502040204020203" pitchFamily="34" charset="0"/>
              <a:cs typeface="Arial" panose="020B0604020202020204" pitchFamily="34" charset="0"/>
            </a:endParaRPr>
          </a:p>
        </p:txBody>
      </p:sp>
      <p:sp>
        <p:nvSpPr>
          <p:cNvPr id="11" name="AutoShape 2" descr="https://cdn.vox-cdn.com/thumbor/sc8A3LKKgCUTZ7--uS29GZeK3QA=/0x0:3840x2160/920x613/filters:focal(1613x773:2227x1387):format(webp)/cdn.vox-cdn.com/uploads/chorus_image/image/63314318/BPR1701_Promenade_Night_55_20190123.0.jpg">
            <a:extLst>
              <a:ext uri="{FF2B5EF4-FFF2-40B4-BE49-F238E27FC236}">
                <a16:creationId xmlns:a16="http://schemas.microsoft.com/office/drawing/2014/main" id="{2B385D7F-EB97-47E9-A7F5-256D815825CB}"/>
              </a:ext>
            </a:extLst>
          </p:cNvPr>
          <p:cNvSpPr>
            <a:spLocks noChangeAspect="1" noChangeArrowheads="1"/>
          </p:cNvSpPr>
          <p:nvPr/>
        </p:nvSpPr>
        <p:spPr bwMode="auto">
          <a:xfrm>
            <a:off x="1485900" y="461963"/>
            <a:ext cx="6324600" cy="4219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7959D2B5-6B49-4114-A0F5-0A3606F29E5F}"/>
              </a:ext>
            </a:extLst>
          </p:cNvPr>
          <p:cNvSpPr/>
          <p:nvPr/>
        </p:nvSpPr>
        <p:spPr>
          <a:xfrm>
            <a:off x="5697834" y="1977654"/>
            <a:ext cx="2569866" cy="1815882"/>
          </a:xfrm>
          <a:prstGeom prst="rect">
            <a:avLst/>
          </a:prstGeom>
        </p:spPr>
        <p:txBody>
          <a:bodyPr wrap="square">
            <a:spAutoFit/>
          </a:bodyPr>
          <a:lstStyle/>
          <a:p>
            <a:r>
              <a:rPr lang="en-US" sz="1600" dirty="0">
                <a:latin typeface="Bahnschrift" panose="020B0502040204020203" pitchFamily="34" charset="0"/>
              </a:rPr>
              <a:t>Increasing the resilience of the neighborhood of Ring’s Island by </a:t>
            </a:r>
            <a:r>
              <a:rPr lang="en-US" sz="1600" b="1" dirty="0">
                <a:latin typeface="Bahnschrift" panose="020B0502040204020203" pitchFamily="34" charset="0"/>
              </a:rPr>
              <a:t>raising its access/egress roads </a:t>
            </a:r>
            <a:r>
              <a:rPr lang="en-US" sz="1600" dirty="0">
                <a:latin typeface="Bahnschrift" panose="020B0502040204020203" pitchFamily="34" charset="0"/>
              </a:rPr>
              <a:t>and by improving tidal flushing through </a:t>
            </a:r>
            <a:r>
              <a:rPr lang="en-US" sz="1600" b="1" dirty="0">
                <a:latin typeface="Bahnschrift" panose="020B0502040204020203" pitchFamily="34" charset="0"/>
              </a:rPr>
              <a:t>culvert replacements </a:t>
            </a:r>
          </a:p>
        </p:txBody>
      </p:sp>
      <p:pic>
        <p:nvPicPr>
          <p:cNvPr id="17" name="Picture 16">
            <a:extLst>
              <a:ext uri="{FF2B5EF4-FFF2-40B4-BE49-F238E27FC236}">
                <a16:creationId xmlns:a16="http://schemas.microsoft.com/office/drawing/2014/main" id="{C0B6274D-8073-4704-8234-25278871264B}"/>
              </a:ext>
            </a:extLst>
          </p:cNvPr>
          <p:cNvPicPr>
            <a:picLocks noChangeAspect="1"/>
          </p:cNvPicPr>
          <p:nvPr/>
        </p:nvPicPr>
        <p:blipFill rotWithShape="1">
          <a:blip r:embed="rId2">
            <a:extLst>
              <a:ext uri="{28A0092B-C50C-407E-A947-70E740481C1C}">
                <a14:useLocalDpi xmlns:a14="http://schemas.microsoft.com/office/drawing/2010/main" val="0"/>
              </a:ext>
            </a:extLst>
          </a:blip>
          <a:srcRect b="14593"/>
          <a:stretch/>
        </p:blipFill>
        <p:spPr>
          <a:xfrm>
            <a:off x="-102949" y="1079586"/>
            <a:ext cx="5529709" cy="3473364"/>
          </a:xfrm>
          <a:prstGeom prst="rect">
            <a:avLst/>
          </a:prstGeom>
        </p:spPr>
      </p:pic>
      <p:sp>
        <p:nvSpPr>
          <p:cNvPr id="9" name="Rectangle 8">
            <a:extLst>
              <a:ext uri="{FF2B5EF4-FFF2-40B4-BE49-F238E27FC236}">
                <a16:creationId xmlns:a16="http://schemas.microsoft.com/office/drawing/2014/main" id="{46E2B197-1E43-4E31-892D-A058A32005FA}"/>
              </a:ext>
            </a:extLst>
          </p:cNvPr>
          <p:cNvSpPr/>
          <p:nvPr/>
        </p:nvSpPr>
        <p:spPr>
          <a:xfrm>
            <a:off x="5697834" y="1648183"/>
            <a:ext cx="4322466" cy="461665"/>
          </a:xfrm>
          <a:prstGeom prst="rect">
            <a:avLst/>
          </a:prstGeom>
        </p:spPr>
        <p:txBody>
          <a:bodyPr wrap="square">
            <a:spAutoFit/>
          </a:bodyPr>
          <a:lstStyle/>
          <a:p>
            <a:r>
              <a:rPr lang="en-US" sz="1200" dirty="0">
                <a:solidFill>
                  <a:schemeClr val="accent4">
                    <a:lumMod val="75000"/>
                  </a:schemeClr>
                </a:solidFill>
                <a:latin typeface="Bahnschrift" panose="020B0502040204020203" pitchFamily="34" charset="0"/>
                <a:cs typeface="Arial" panose="020B0604020202020204" pitchFamily="34" charset="0"/>
              </a:rPr>
              <a:t>PROJECT TYPE: Redesigns and Retrofits</a:t>
            </a:r>
            <a:endParaRPr lang="en-US" sz="1200" dirty="0">
              <a:solidFill>
                <a:schemeClr val="accent4">
                  <a:lumMod val="75000"/>
                </a:schemeClr>
              </a:solidFill>
              <a:highlight>
                <a:srgbClr val="FFFF00"/>
              </a:highlight>
              <a:latin typeface="Bahnschrift" panose="020B0502040204020203" pitchFamily="34" charset="0"/>
              <a:cs typeface="Arial" panose="020B0604020202020204" pitchFamily="34" charset="0"/>
            </a:endParaRPr>
          </a:p>
          <a:p>
            <a:endParaRPr lang="en-US" sz="1200" dirty="0">
              <a:solidFill>
                <a:schemeClr val="accent4">
                  <a:lumMod val="75000"/>
                </a:schemeClr>
              </a:solidFill>
            </a:endParaRPr>
          </a:p>
        </p:txBody>
      </p:sp>
      <p:sp>
        <p:nvSpPr>
          <p:cNvPr id="13" name="Rectangle 12">
            <a:extLst>
              <a:ext uri="{FF2B5EF4-FFF2-40B4-BE49-F238E27FC236}">
                <a16:creationId xmlns:a16="http://schemas.microsoft.com/office/drawing/2014/main" id="{40BCB04F-103C-4415-89E1-6FA6ED8B546D}"/>
              </a:ext>
            </a:extLst>
          </p:cNvPr>
          <p:cNvSpPr/>
          <p:nvPr/>
        </p:nvSpPr>
        <p:spPr>
          <a:xfrm>
            <a:off x="5829300" y="4009266"/>
            <a:ext cx="2438400" cy="284128"/>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Bahnschrift" panose="020B0502040204020203" pitchFamily="34" charset="0"/>
              </a:rPr>
              <a:t>Vulnerable communities</a:t>
            </a:r>
            <a:endParaRPr lang="en-US" sz="1600" dirty="0">
              <a:latin typeface="Bahnschrift" panose="020B0502040204020203" pitchFamily="34" charset="0"/>
            </a:endParaRPr>
          </a:p>
        </p:txBody>
      </p:sp>
    </p:spTree>
    <p:extLst>
      <p:ext uri="{BB962C8B-B14F-4D97-AF65-F5344CB8AC3E}">
        <p14:creationId xmlns:p14="http://schemas.microsoft.com/office/powerpoint/2010/main" val="45081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10594C-12C3-49D5-B979-B8F1D822F98F}" type="slidenum">
              <a:rPr lang="en-US" smtClean="0"/>
              <a:t>23</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910" b="31580"/>
          <a:stretch/>
        </p:blipFill>
        <p:spPr>
          <a:xfrm>
            <a:off x="1371600" y="-2392186"/>
            <a:ext cx="9144000" cy="2209800"/>
          </a:xfrm>
          <a:prstGeom prst="rect">
            <a:avLst/>
          </a:prstGeom>
        </p:spPr>
      </p:pic>
      <p:sp>
        <p:nvSpPr>
          <p:cNvPr id="12" name="TextBox 11">
            <a:extLst>
              <a:ext uri="{FF2B5EF4-FFF2-40B4-BE49-F238E27FC236}">
                <a16:creationId xmlns:a16="http://schemas.microsoft.com/office/drawing/2014/main" id="{32625DBE-DD9D-4597-8EB8-20C2E0AD8092}"/>
              </a:ext>
            </a:extLst>
          </p:cNvPr>
          <p:cNvSpPr txBox="1"/>
          <p:nvPr/>
        </p:nvSpPr>
        <p:spPr>
          <a:xfrm>
            <a:off x="228600" y="1962150"/>
            <a:ext cx="4495800" cy="256480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a:latin typeface="Bahnschrift" panose="020B0502040204020203" pitchFamily="34" charset="0"/>
              </a:rPr>
              <a:t>Building on success of existing programs like MVP: Proposed new source of revenue for loans, grants, and technical assistance to municipalities and regional partnerships for priority adaptation projects</a:t>
            </a:r>
          </a:p>
          <a:p>
            <a:pPr marL="742950" lvl="1" indent="-285750">
              <a:spcAft>
                <a:spcPts val="1000"/>
              </a:spcAft>
              <a:buFont typeface="Arial" panose="020B0604020202020204" pitchFamily="34" charset="0"/>
              <a:buChar char="•"/>
            </a:pPr>
            <a:r>
              <a:rPr lang="en-US" sz="1600" dirty="0">
                <a:latin typeface="Bahnschrift" panose="020B0502040204020203" pitchFamily="34" charset="0"/>
              </a:rPr>
              <a:t>Proposed deeds excise increase </a:t>
            </a:r>
            <a:r>
              <a:rPr lang="en-US" sz="1600" dirty="0">
                <a:latin typeface="Bahnschrift" panose="020B0502040204020203" pitchFamily="34" charset="0"/>
                <a:sym typeface="Wingdings" panose="05000000000000000000" pitchFamily="2" charset="2"/>
              </a:rPr>
              <a:t>   est. $137M annually ($1B in ten years)</a:t>
            </a:r>
            <a:endParaRPr lang="en-US" sz="1600" dirty="0"/>
          </a:p>
          <a:p>
            <a:pPr marL="742950" lvl="1" indent="-285750">
              <a:spcAft>
                <a:spcPts val="1000"/>
              </a:spcAft>
              <a:buFont typeface="Arial" panose="020B0604020202020204" pitchFamily="34" charset="0"/>
              <a:buChar char="•"/>
            </a:pPr>
            <a:r>
              <a:rPr lang="en-US" sz="1600" dirty="0">
                <a:latin typeface="Bahnschrift" panose="020B0502040204020203" pitchFamily="34" charset="0"/>
              </a:rPr>
              <a:t>Recurring, long-term revenue stream for multi-year project feasibility</a:t>
            </a:r>
          </a:p>
        </p:txBody>
      </p:sp>
      <p:sp>
        <p:nvSpPr>
          <p:cNvPr id="13" name="Rectangle 12">
            <a:extLst>
              <a:ext uri="{FF2B5EF4-FFF2-40B4-BE49-F238E27FC236}">
                <a16:creationId xmlns:a16="http://schemas.microsoft.com/office/drawing/2014/main" id="{7FFB3305-7E94-4C11-93AB-DF89D5FFB402}"/>
              </a:ext>
            </a:extLst>
          </p:cNvPr>
          <p:cNvSpPr/>
          <p:nvPr/>
        </p:nvSpPr>
        <p:spPr>
          <a:xfrm>
            <a:off x="228600" y="246233"/>
            <a:ext cx="5190845"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Next Steps: Climate Change &amp; the Commonwealth</a:t>
            </a:r>
            <a:endParaRPr lang="en-US" dirty="0">
              <a:solidFill>
                <a:schemeClr val="bg1">
                  <a:lumMod val="50000"/>
                </a:schemeClr>
              </a:solidFill>
            </a:endParaRPr>
          </a:p>
        </p:txBody>
      </p:sp>
      <p:sp>
        <p:nvSpPr>
          <p:cNvPr id="16" name="Content Placeholder 2">
            <a:extLst>
              <a:ext uri="{FF2B5EF4-FFF2-40B4-BE49-F238E27FC236}">
                <a16:creationId xmlns:a16="http://schemas.microsoft.com/office/drawing/2014/main" id="{F1E84BF2-2F19-44C1-AD81-92B69D5C596A}"/>
              </a:ext>
            </a:extLst>
          </p:cNvPr>
          <p:cNvSpPr txBox="1">
            <a:spLocks/>
          </p:cNvSpPr>
          <p:nvPr/>
        </p:nvSpPr>
        <p:spPr>
          <a:xfrm>
            <a:off x="304800" y="742950"/>
            <a:ext cx="8229600" cy="1228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Aft>
                <a:spcPts val="500"/>
              </a:spcAft>
              <a:buNone/>
            </a:pPr>
            <a:r>
              <a:rPr lang="en-US" b="1" dirty="0">
                <a:solidFill>
                  <a:srgbClr val="084D6C"/>
                </a:solidFill>
                <a:latin typeface="Bahnschrift" panose="020B0502040204020203" pitchFamily="34" charset="0"/>
                <a:cs typeface="Arial" panose="020B0604020202020204" pitchFamily="34" charset="0"/>
              </a:rPr>
              <a:t>Bill S.10: </a:t>
            </a:r>
          </a:p>
          <a:p>
            <a:pPr marL="0" indent="0">
              <a:lnSpc>
                <a:spcPct val="80000"/>
              </a:lnSpc>
              <a:spcAft>
                <a:spcPts val="500"/>
              </a:spcAft>
              <a:buNone/>
            </a:pPr>
            <a:r>
              <a:rPr lang="en-US" sz="2000" b="1" dirty="0">
                <a:solidFill>
                  <a:srgbClr val="084D6C"/>
                </a:solidFill>
                <a:latin typeface="Bahnschrift" panose="020B0502040204020203" pitchFamily="34" charset="0"/>
                <a:cs typeface="Arial" panose="020B0604020202020204" pitchFamily="34" charset="0"/>
              </a:rPr>
              <a:t>An Act for Climate Change Adaptation Infrastructure Investments in the Commonwealth</a:t>
            </a:r>
          </a:p>
          <a:p>
            <a:pPr marL="0" indent="0">
              <a:lnSpc>
                <a:spcPct val="80000"/>
              </a:lnSpc>
              <a:spcAft>
                <a:spcPts val="500"/>
              </a:spcAft>
              <a:buNone/>
            </a:pPr>
            <a:endParaRPr lang="en-US" sz="2000" dirty="0">
              <a:latin typeface="Bahnschrift" panose="020B0502040204020203" pitchFamily="34" charset="0"/>
              <a:cs typeface="Arial" panose="020B0604020202020204" pitchFamily="34" charset="0"/>
            </a:endParaRPr>
          </a:p>
          <a:p>
            <a:pPr>
              <a:lnSpc>
                <a:spcPct val="80000"/>
              </a:lnSpc>
              <a:spcAft>
                <a:spcPts val="500"/>
              </a:spcAft>
            </a:pPr>
            <a:endParaRPr lang="en-US" sz="2000" dirty="0">
              <a:latin typeface="Bahnschrift" panose="020B0502040204020203" pitchFamily="34" charset="0"/>
              <a:cs typeface="Arial" panose="020B0604020202020204" pitchFamily="34" charset="0"/>
            </a:endParaRPr>
          </a:p>
          <a:p>
            <a:pPr>
              <a:lnSpc>
                <a:spcPct val="80000"/>
              </a:lnSpc>
            </a:pPr>
            <a:endParaRPr lang="en-US" sz="2200" b="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v"/>
            </a:pPr>
            <a:endParaRPr lang="en-US" sz="1000" dirty="0">
              <a:latin typeface="Arial" panose="020B0604020202020204" pitchFamily="34" charset="0"/>
              <a:cs typeface="Arial" panose="020B0604020202020204" pitchFamily="34" charset="0"/>
            </a:endParaRPr>
          </a:p>
        </p:txBody>
      </p:sp>
      <p:pic>
        <p:nvPicPr>
          <p:cNvPr id="6" name="Picture 5" descr="A group of people standing in front of a crowd&#10;&#10;Description automatically generated">
            <a:extLst>
              <a:ext uri="{FF2B5EF4-FFF2-40B4-BE49-F238E27FC236}">
                <a16:creationId xmlns:a16="http://schemas.microsoft.com/office/drawing/2014/main" id="{D20210BF-DEB1-48B5-8E2F-76CE223C8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038350"/>
            <a:ext cx="3658493" cy="2438400"/>
          </a:xfrm>
          <a:prstGeom prst="rect">
            <a:avLst/>
          </a:prstGeom>
        </p:spPr>
      </p:pic>
    </p:spTree>
    <p:extLst>
      <p:ext uri="{BB962C8B-B14F-4D97-AF65-F5344CB8AC3E}">
        <p14:creationId xmlns:p14="http://schemas.microsoft.com/office/powerpoint/2010/main" val="277616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865" y="232016"/>
            <a:ext cx="6193749" cy="2862322"/>
          </a:xfrm>
          <a:prstGeom prst="rect">
            <a:avLst/>
          </a:prstGeom>
          <a:noFill/>
        </p:spPr>
        <p:txBody>
          <a:bodyPr wrap="square" rtlCol="0">
            <a:spAutoFit/>
          </a:bodyPr>
          <a:lstStyle/>
          <a:p>
            <a:pPr algn="r"/>
            <a:r>
              <a:rPr lang="en-US" b="1" dirty="0">
                <a:latin typeface="Bahnschrift" panose="020B0502040204020203" pitchFamily="34" charset="0"/>
                <a:cs typeface="Arial" panose="020B0604020202020204" pitchFamily="34" charset="0"/>
                <a:hlinkClick r:id="rId3"/>
              </a:rPr>
              <a:t>Mia.Mansfield@mass.gov</a:t>
            </a:r>
            <a:endParaRPr lang="en-US" b="1" dirty="0">
              <a:latin typeface="Bahnschrift" panose="020B0502040204020203" pitchFamily="34" charset="0"/>
              <a:cs typeface="Arial" panose="020B0604020202020204" pitchFamily="34" charset="0"/>
            </a:endParaRPr>
          </a:p>
          <a:p>
            <a:pPr algn="r"/>
            <a:r>
              <a:rPr lang="en-US" dirty="0">
                <a:latin typeface="Bahnschrift" panose="020B0502040204020203" pitchFamily="34" charset="0"/>
                <a:cs typeface="Arial" panose="020B0604020202020204" pitchFamily="34" charset="0"/>
              </a:rPr>
              <a:t>https://www.mass.gov/municipal-vulnerability-preparedness-program</a:t>
            </a:r>
          </a:p>
          <a:p>
            <a:pPr algn="r"/>
            <a:endParaRPr lang="en-US" b="1" dirty="0">
              <a:latin typeface="Bahnschrift" panose="020B0502040204020203" pitchFamily="34" charset="0"/>
              <a:cs typeface="Arial" panose="020B0604020202020204" pitchFamily="34" charset="0"/>
            </a:endParaRPr>
          </a:p>
          <a:p>
            <a:pPr algn="r"/>
            <a:endParaRPr lang="en-US" b="1" dirty="0">
              <a:latin typeface="Bahnschrift" panose="020B0502040204020203"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https://www.mass.gov/municipal-vulnerability-preparedness-program</a:t>
            </a:r>
          </a:p>
          <a:p>
            <a:endParaRPr lang="en-US" dirty="0">
              <a:latin typeface="Century Gothic" panose="020B0502020202020204" pitchFamily="34" charset="0"/>
            </a:endParaRPr>
          </a:p>
        </p:txBody>
      </p:sp>
      <p:pic>
        <p:nvPicPr>
          <p:cNvPr id="5" name="Picture 2" descr="http://pics4.city-data.com/cpicc/cfiles74103.jpg"/>
          <p:cNvPicPr>
            <a:picLocks noChangeAspect="1" noChangeArrowheads="1"/>
          </p:cNvPicPr>
          <p:nvPr/>
        </p:nvPicPr>
        <p:blipFill rotWithShape="1">
          <a:blip r:embed="rId4">
            <a:extLst>
              <a:ext uri="{28A0092B-C50C-407E-A947-70E740481C1C}">
                <a14:useLocalDpi xmlns:a14="http://schemas.microsoft.com/office/drawing/2010/main" val="0"/>
              </a:ext>
            </a:extLst>
          </a:blip>
          <a:srcRect t="15567" b="8828"/>
          <a:stretch/>
        </p:blipFill>
        <p:spPr bwMode="auto">
          <a:xfrm>
            <a:off x="10438" y="1657351"/>
            <a:ext cx="9146752" cy="44121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C10594C-12C3-49D5-B979-B8F1D822F98F}" type="slidenum">
              <a:rPr lang="en-US" smtClean="0"/>
              <a:t>24</a:t>
            </a:fld>
            <a:endParaRPr lang="en-US"/>
          </a:p>
        </p:txBody>
      </p:sp>
      <p:pic>
        <p:nvPicPr>
          <p:cNvPr id="8"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4677" y="232016"/>
            <a:ext cx="968133" cy="968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energy and environmental affairs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33272" y="232016"/>
            <a:ext cx="968132" cy="96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157" y="-742950"/>
            <a:ext cx="8378288" cy="2914650"/>
          </a:xfrm>
        </p:spPr>
        <p:txBody>
          <a:bodyPr>
            <a:normAutofit/>
          </a:bodyPr>
          <a:lstStyle/>
          <a:p>
            <a:pPr algn="l"/>
            <a:r>
              <a:rPr lang="en-US" sz="2800" b="1" dirty="0">
                <a:solidFill>
                  <a:srgbClr val="084D6C"/>
                </a:solidFill>
                <a:latin typeface="Bahnschrift" panose="020B0502040204020203" pitchFamily="34" charset="0"/>
                <a:cs typeface="Arial" panose="020B0604020202020204" pitchFamily="34" charset="0"/>
              </a:rPr>
              <a:t>Massachusetts State Hazard Mitigation and Climate Adaptation Plan (SHMCAP) - September 2018</a:t>
            </a:r>
            <a:endParaRPr lang="en-US" sz="2800" dirty="0">
              <a:solidFill>
                <a:srgbClr val="084D6C"/>
              </a:solidFill>
            </a:endParaRPr>
          </a:p>
        </p:txBody>
      </p:sp>
      <p:sp>
        <p:nvSpPr>
          <p:cNvPr id="13" name="Slide Number Placeholder 12"/>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3</a:t>
            </a:fld>
            <a:endParaRPr lang="en-US">
              <a:solidFill>
                <a:srgbClr val="4C5C65">
                  <a:lumMod val="60000"/>
                  <a:lumOff val="40000"/>
                </a:srgb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39" y="2285970"/>
            <a:ext cx="3745344" cy="1430901"/>
          </a:xfrm>
          <a:prstGeom prst="rect">
            <a:avLst/>
          </a:prstGeom>
        </p:spPr>
      </p:pic>
      <p:sp>
        <p:nvSpPr>
          <p:cNvPr id="15" name="Content Placeholder 1">
            <a:extLst>
              <a:ext uri="{FF2B5EF4-FFF2-40B4-BE49-F238E27FC236}">
                <a16:creationId xmlns:a16="http://schemas.microsoft.com/office/drawing/2014/main" id="{B06AB5BB-DE3C-4420-A04C-DA20C96449B5}"/>
              </a:ext>
            </a:extLst>
          </p:cNvPr>
          <p:cNvSpPr txBox="1">
            <a:spLocks/>
          </p:cNvSpPr>
          <p:nvPr/>
        </p:nvSpPr>
        <p:spPr>
          <a:xfrm>
            <a:off x="4405990" y="3669023"/>
            <a:ext cx="4204605" cy="807727"/>
          </a:xfrm>
          <a:prstGeom prst="rect">
            <a:avLst/>
          </a:prstGeom>
          <a:noFill/>
          <a:ln w="28575">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300"/>
              </a:spcAft>
              <a:buNone/>
            </a:pPr>
            <a:r>
              <a:rPr lang="en-US" sz="1400" dirty="0">
                <a:latin typeface="Bahnschrift" panose="020B0502040204020203" pitchFamily="34" charset="0"/>
                <a:cs typeface="Arial" panose="020B0604020202020204" pitchFamily="34" charset="0"/>
              </a:rPr>
              <a:t>Evaluates the Commonwealth’s existing capabilities to implement </a:t>
            </a:r>
            <a:r>
              <a:rPr lang="en-US" sz="1600" b="1" dirty="0">
                <a:solidFill>
                  <a:srgbClr val="0094C8"/>
                </a:solidFill>
                <a:latin typeface="Bahnschrift" panose="020B0502040204020203" pitchFamily="34" charset="0"/>
                <a:cs typeface="Arial" panose="020B0604020202020204" pitchFamily="34" charset="0"/>
              </a:rPr>
              <a:t>agency-specific and statewide activities</a:t>
            </a:r>
            <a:r>
              <a:rPr lang="en-US" sz="1400" dirty="0">
                <a:latin typeface="Bahnschrift" panose="020B0502040204020203" pitchFamily="34" charset="0"/>
                <a:cs typeface="Arial" panose="020B0604020202020204" pitchFamily="34" charset="0"/>
              </a:rPr>
              <a:t> to reduce risk and increase resilience</a:t>
            </a:r>
          </a:p>
          <a:p>
            <a:pPr marL="0" indent="0">
              <a:spcAft>
                <a:spcPts val="300"/>
              </a:spcAft>
              <a:buNone/>
            </a:pPr>
            <a:endParaRPr lang="en-US" sz="1400" dirty="0">
              <a:latin typeface="Bahnschrift" panose="020B0502040204020203" pitchFamily="34" charset="0"/>
              <a:cs typeface="Arial" panose="020B0604020202020204" pitchFamily="34" charset="0"/>
            </a:endParaRPr>
          </a:p>
        </p:txBody>
      </p:sp>
      <p:sp>
        <p:nvSpPr>
          <p:cNvPr id="3" name="Rectangle 2">
            <a:extLst>
              <a:ext uri="{FF2B5EF4-FFF2-40B4-BE49-F238E27FC236}">
                <a16:creationId xmlns:a16="http://schemas.microsoft.com/office/drawing/2014/main" id="{93310DCD-0BB1-4565-A01C-B96F434B3AD3}"/>
              </a:ext>
            </a:extLst>
          </p:cNvPr>
          <p:cNvSpPr/>
          <p:nvPr/>
        </p:nvSpPr>
        <p:spPr>
          <a:xfrm>
            <a:off x="4417640" y="1733696"/>
            <a:ext cx="4310647" cy="1015663"/>
          </a:xfrm>
          <a:prstGeom prst="rect">
            <a:avLst/>
          </a:prstGeom>
          <a:ln w="28575">
            <a:noFill/>
          </a:ln>
        </p:spPr>
        <p:txBody>
          <a:bodyPr wrap="square">
            <a:spAutoFit/>
          </a:bodyPr>
          <a:lstStyle/>
          <a:p>
            <a:pPr>
              <a:spcAft>
                <a:spcPts val="300"/>
              </a:spcAft>
            </a:pPr>
            <a:r>
              <a:rPr lang="en-US" sz="1400" dirty="0">
                <a:latin typeface="Bahnschrift" panose="020B0502040204020203" pitchFamily="34" charset="0"/>
                <a:cs typeface="Arial" panose="020B0604020202020204" pitchFamily="34" charset="0"/>
              </a:rPr>
              <a:t>Acknowledges that climate change is already worsening natural hazards, </a:t>
            </a:r>
            <a:r>
              <a:rPr lang="en-US" sz="1600" b="1" dirty="0">
                <a:solidFill>
                  <a:srgbClr val="0094C8"/>
                </a:solidFill>
                <a:latin typeface="Bahnschrift" panose="020B0502040204020203" pitchFamily="34" charset="0"/>
                <a:cs typeface="Arial" panose="020B0604020202020204" pitchFamily="34" charset="0"/>
              </a:rPr>
              <a:t>integrating information and planning elements</a:t>
            </a:r>
            <a:r>
              <a:rPr lang="en-US" sz="1400" dirty="0">
                <a:latin typeface="Bahnschrift" panose="020B0502040204020203" pitchFamily="34" charset="0"/>
                <a:cs typeface="Arial" panose="020B0604020202020204" pitchFamily="34" charset="0"/>
              </a:rPr>
              <a:t> for 14 natural hazards that affect the Commonwealth</a:t>
            </a:r>
          </a:p>
        </p:txBody>
      </p:sp>
      <p:sp>
        <p:nvSpPr>
          <p:cNvPr id="4" name="Rectangle 3">
            <a:extLst>
              <a:ext uri="{FF2B5EF4-FFF2-40B4-BE49-F238E27FC236}">
                <a16:creationId xmlns:a16="http://schemas.microsoft.com/office/drawing/2014/main" id="{2C4D8F3D-4254-4FDB-B301-36DACA6CAF35}"/>
              </a:ext>
            </a:extLst>
          </p:cNvPr>
          <p:cNvSpPr/>
          <p:nvPr/>
        </p:nvSpPr>
        <p:spPr>
          <a:xfrm>
            <a:off x="4413526" y="2932192"/>
            <a:ext cx="4310646" cy="553998"/>
          </a:xfrm>
          <a:prstGeom prst="rect">
            <a:avLst/>
          </a:prstGeom>
          <a:ln w="28575">
            <a:noFill/>
          </a:ln>
        </p:spPr>
        <p:txBody>
          <a:bodyPr wrap="square">
            <a:spAutoFit/>
          </a:bodyPr>
          <a:lstStyle/>
          <a:p>
            <a:pPr>
              <a:spcAft>
                <a:spcPts val="300"/>
              </a:spcAft>
            </a:pPr>
            <a:r>
              <a:rPr lang="en-US" sz="1400" dirty="0">
                <a:latin typeface="Bahnschrift" panose="020B0502040204020203" pitchFamily="34" charset="0"/>
                <a:cs typeface="Arial" panose="020B0604020202020204" pitchFamily="34" charset="0"/>
              </a:rPr>
              <a:t>Uses </a:t>
            </a:r>
            <a:r>
              <a:rPr lang="en-US" sz="1600" b="1" dirty="0">
                <a:solidFill>
                  <a:srgbClr val="0094C8"/>
                </a:solidFill>
                <a:latin typeface="Bahnschrift" panose="020B0502040204020203" pitchFamily="34" charset="0"/>
                <a:cs typeface="Arial" panose="020B0604020202020204" pitchFamily="34" charset="0"/>
              </a:rPr>
              <a:t>best scientific data and projections</a:t>
            </a:r>
            <a:r>
              <a:rPr lang="en-US" sz="1400" dirty="0">
                <a:latin typeface="Bahnschrift" panose="020B0502040204020203" pitchFamily="34" charset="0"/>
                <a:cs typeface="Arial" panose="020B0604020202020204" pitchFamily="34" charset="0"/>
              </a:rPr>
              <a:t> to assess risk and vulnerability</a:t>
            </a:r>
          </a:p>
        </p:txBody>
      </p:sp>
      <p:cxnSp>
        <p:nvCxnSpPr>
          <p:cNvPr id="10" name="Straight Arrow Connector 9">
            <a:extLst>
              <a:ext uri="{FF2B5EF4-FFF2-40B4-BE49-F238E27FC236}">
                <a16:creationId xmlns:a16="http://schemas.microsoft.com/office/drawing/2014/main" id="{FD444794-82CB-4AE5-B0F4-77C6B6DB5608}"/>
              </a:ext>
            </a:extLst>
          </p:cNvPr>
          <p:cNvCxnSpPr>
            <a:cxnSpLocks/>
          </p:cNvCxnSpPr>
          <p:nvPr/>
        </p:nvCxnSpPr>
        <p:spPr>
          <a:xfrm flipV="1">
            <a:off x="4098002" y="3105149"/>
            <a:ext cx="257070" cy="1"/>
          </a:xfrm>
          <a:prstGeom prst="straightConnector1">
            <a:avLst/>
          </a:prstGeom>
          <a:ln w="38100">
            <a:solidFill>
              <a:srgbClr val="084D6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DB1988-3E66-49D7-8576-44E15903A5F7}"/>
              </a:ext>
            </a:extLst>
          </p:cNvPr>
          <p:cNvCxnSpPr>
            <a:cxnSpLocks/>
          </p:cNvCxnSpPr>
          <p:nvPr/>
        </p:nvCxnSpPr>
        <p:spPr>
          <a:xfrm>
            <a:off x="4114800" y="1885950"/>
            <a:ext cx="0" cy="1905000"/>
          </a:xfrm>
          <a:prstGeom prst="line">
            <a:avLst/>
          </a:prstGeom>
          <a:ln w="38100">
            <a:solidFill>
              <a:srgbClr val="084D6C"/>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F3DA5D-CF4D-4FEE-A76D-F5C14F824536}"/>
              </a:ext>
            </a:extLst>
          </p:cNvPr>
          <p:cNvCxnSpPr>
            <a:cxnSpLocks/>
          </p:cNvCxnSpPr>
          <p:nvPr/>
        </p:nvCxnSpPr>
        <p:spPr>
          <a:xfrm flipV="1">
            <a:off x="4098200" y="3790950"/>
            <a:ext cx="257070" cy="1"/>
          </a:xfrm>
          <a:prstGeom prst="straightConnector1">
            <a:avLst/>
          </a:prstGeom>
          <a:ln w="38100">
            <a:solidFill>
              <a:srgbClr val="084D6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9153ED-3851-4F77-BE71-62CD39CBD50D}"/>
              </a:ext>
            </a:extLst>
          </p:cNvPr>
          <p:cNvCxnSpPr>
            <a:cxnSpLocks/>
          </p:cNvCxnSpPr>
          <p:nvPr/>
        </p:nvCxnSpPr>
        <p:spPr>
          <a:xfrm flipV="1">
            <a:off x="4098002" y="1885950"/>
            <a:ext cx="257070" cy="1"/>
          </a:xfrm>
          <a:prstGeom prst="straightConnector1">
            <a:avLst/>
          </a:prstGeom>
          <a:ln w="38100">
            <a:solidFill>
              <a:srgbClr val="084D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45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924F64C6-E663-4406-8865-FEA60CA8E65D}"/>
              </a:ext>
            </a:extLst>
          </p:cNvPr>
          <p:cNvCxnSpPr>
            <a:cxnSpLocks/>
          </p:cNvCxnSpPr>
          <p:nvPr/>
        </p:nvCxnSpPr>
        <p:spPr>
          <a:xfrm>
            <a:off x="2129933" y="1446468"/>
            <a:ext cx="918624" cy="28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4</a:t>
            </a:fld>
            <a:endParaRPr lang="en-US">
              <a:solidFill>
                <a:srgbClr val="4C5C65">
                  <a:lumMod val="60000"/>
                  <a:lumOff val="40000"/>
                </a:srgbClr>
              </a:solidFill>
            </a:endParaRPr>
          </a:p>
        </p:txBody>
      </p:sp>
      <p:grpSp>
        <p:nvGrpSpPr>
          <p:cNvPr id="5" name="Group 4">
            <a:extLst>
              <a:ext uri="{FF2B5EF4-FFF2-40B4-BE49-F238E27FC236}">
                <a16:creationId xmlns:a16="http://schemas.microsoft.com/office/drawing/2014/main" id="{7A98BBB5-3809-4F9A-96EC-425E273F6644}"/>
              </a:ext>
            </a:extLst>
          </p:cNvPr>
          <p:cNvGrpSpPr/>
          <p:nvPr/>
        </p:nvGrpSpPr>
        <p:grpSpPr>
          <a:xfrm>
            <a:off x="1431921" y="1367797"/>
            <a:ext cx="2564912" cy="3277280"/>
            <a:chOff x="1431921" y="1367797"/>
            <a:chExt cx="2564912" cy="3277280"/>
          </a:xfrm>
        </p:grpSpPr>
        <p:sp>
          <p:nvSpPr>
            <p:cNvPr id="27" name="Rectangle 26">
              <a:extLst>
                <a:ext uri="{FF2B5EF4-FFF2-40B4-BE49-F238E27FC236}">
                  <a16:creationId xmlns:a16="http://schemas.microsoft.com/office/drawing/2014/main" id="{1642FF4E-BB07-49EB-834E-0641A85712A9}"/>
                </a:ext>
              </a:extLst>
            </p:cNvPr>
            <p:cNvSpPr/>
            <p:nvPr/>
          </p:nvSpPr>
          <p:spPr>
            <a:xfrm>
              <a:off x="2777633" y="1367797"/>
              <a:ext cx="12192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Inland flooding</a:t>
              </a:r>
            </a:p>
          </p:txBody>
        </p:sp>
        <p:sp>
          <p:nvSpPr>
            <p:cNvPr id="37" name="Rectangle 36">
              <a:extLst>
                <a:ext uri="{FF2B5EF4-FFF2-40B4-BE49-F238E27FC236}">
                  <a16:creationId xmlns:a16="http://schemas.microsoft.com/office/drawing/2014/main" id="{BF7C592E-3BDA-4EBA-8C08-1753E306CFA7}"/>
                </a:ext>
              </a:extLst>
            </p:cNvPr>
            <p:cNvSpPr/>
            <p:nvPr/>
          </p:nvSpPr>
          <p:spPr>
            <a:xfrm>
              <a:off x="3234833" y="1608172"/>
              <a:ext cx="7620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Drought</a:t>
              </a:r>
            </a:p>
          </p:txBody>
        </p:sp>
        <p:sp>
          <p:nvSpPr>
            <p:cNvPr id="38" name="Rectangle 37">
              <a:extLst>
                <a:ext uri="{FF2B5EF4-FFF2-40B4-BE49-F238E27FC236}">
                  <a16:creationId xmlns:a16="http://schemas.microsoft.com/office/drawing/2014/main" id="{E8F07DFB-B897-496F-B874-28838F2EAC85}"/>
                </a:ext>
              </a:extLst>
            </p:cNvPr>
            <p:cNvSpPr/>
            <p:nvPr/>
          </p:nvSpPr>
          <p:spPr>
            <a:xfrm>
              <a:off x="3082433" y="1848547"/>
              <a:ext cx="914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Landslide</a:t>
              </a:r>
            </a:p>
          </p:txBody>
        </p:sp>
        <p:sp>
          <p:nvSpPr>
            <p:cNvPr id="42" name="Rectangle 41">
              <a:extLst>
                <a:ext uri="{FF2B5EF4-FFF2-40B4-BE49-F238E27FC236}">
                  <a16:creationId xmlns:a16="http://schemas.microsoft.com/office/drawing/2014/main" id="{7CFCEF4D-FEEC-4447-9EE9-CFFD007C9CE1}"/>
                </a:ext>
              </a:extLst>
            </p:cNvPr>
            <p:cNvSpPr/>
            <p:nvPr/>
          </p:nvSpPr>
          <p:spPr>
            <a:xfrm>
              <a:off x="2714378" y="2088922"/>
              <a:ext cx="1282455"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Coastal flooding</a:t>
              </a:r>
            </a:p>
          </p:txBody>
        </p:sp>
        <p:sp>
          <p:nvSpPr>
            <p:cNvPr id="43" name="Rectangle 42">
              <a:extLst>
                <a:ext uri="{FF2B5EF4-FFF2-40B4-BE49-F238E27FC236}">
                  <a16:creationId xmlns:a16="http://schemas.microsoft.com/office/drawing/2014/main" id="{DCA82E5C-F3AD-494F-83B5-302C0CA68641}"/>
                </a:ext>
              </a:extLst>
            </p:cNvPr>
            <p:cNvSpPr/>
            <p:nvPr/>
          </p:nvSpPr>
          <p:spPr>
            <a:xfrm>
              <a:off x="2714378" y="2329297"/>
              <a:ext cx="1282455"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Coastal erosion</a:t>
              </a:r>
            </a:p>
          </p:txBody>
        </p:sp>
        <p:sp>
          <p:nvSpPr>
            <p:cNvPr id="44" name="Rectangle 43">
              <a:extLst>
                <a:ext uri="{FF2B5EF4-FFF2-40B4-BE49-F238E27FC236}">
                  <a16:creationId xmlns:a16="http://schemas.microsoft.com/office/drawing/2014/main" id="{64C958BE-A67B-4FCB-BFC0-4BCC2948CFC8}"/>
                </a:ext>
              </a:extLst>
            </p:cNvPr>
            <p:cNvSpPr/>
            <p:nvPr/>
          </p:nvSpPr>
          <p:spPr>
            <a:xfrm>
              <a:off x="3171578" y="2569672"/>
              <a:ext cx="825255"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Tsunami</a:t>
              </a:r>
            </a:p>
          </p:txBody>
        </p:sp>
        <p:sp>
          <p:nvSpPr>
            <p:cNvPr id="45" name="Rectangle 44">
              <a:extLst>
                <a:ext uri="{FF2B5EF4-FFF2-40B4-BE49-F238E27FC236}">
                  <a16:creationId xmlns:a16="http://schemas.microsoft.com/office/drawing/2014/main" id="{72A80CE7-DDA2-41A4-BE23-294DE088C078}"/>
                </a:ext>
              </a:extLst>
            </p:cNvPr>
            <p:cNvSpPr/>
            <p:nvPr/>
          </p:nvSpPr>
          <p:spPr>
            <a:xfrm>
              <a:off x="2257177" y="2810047"/>
              <a:ext cx="1739656"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Extreme temperatures</a:t>
              </a:r>
            </a:p>
          </p:txBody>
        </p:sp>
        <p:sp>
          <p:nvSpPr>
            <p:cNvPr id="46" name="Rectangle 45">
              <a:extLst>
                <a:ext uri="{FF2B5EF4-FFF2-40B4-BE49-F238E27FC236}">
                  <a16:creationId xmlns:a16="http://schemas.microsoft.com/office/drawing/2014/main" id="{D7FE60A7-2242-4958-BDE8-58AA0743C986}"/>
                </a:ext>
              </a:extLst>
            </p:cNvPr>
            <p:cNvSpPr/>
            <p:nvPr/>
          </p:nvSpPr>
          <p:spPr>
            <a:xfrm>
              <a:off x="3247777" y="3050422"/>
              <a:ext cx="749056"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Wildfire</a:t>
              </a:r>
            </a:p>
          </p:txBody>
        </p:sp>
        <p:sp>
          <p:nvSpPr>
            <p:cNvPr id="47" name="Rectangle 46">
              <a:extLst>
                <a:ext uri="{FF2B5EF4-FFF2-40B4-BE49-F238E27FC236}">
                  <a16:creationId xmlns:a16="http://schemas.microsoft.com/office/drawing/2014/main" id="{328698ED-6BC2-40A5-BFE3-ECC84418CF0B}"/>
                </a:ext>
              </a:extLst>
            </p:cNvPr>
            <p:cNvSpPr/>
            <p:nvPr/>
          </p:nvSpPr>
          <p:spPr>
            <a:xfrm>
              <a:off x="2701434" y="3290797"/>
              <a:ext cx="1295399"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Invasive species</a:t>
              </a:r>
            </a:p>
          </p:txBody>
        </p:sp>
        <p:sp>
          <p:nvSpPr>
            <p:cNvPr id="48" name="Rectangle 47">
              <a:extLst>
                <a:ext uri="{FF2B5EF4-FFF2-40B4-BE49-F238E27FC236}">
                  <a16:creationId xmlns:a16="http://schemas.microsoft.com/office/drawing/2014/main" id="{1C53E3EB-249F-4360-B162-3CD8324CFE0F}"/>
                </a:ext>
              </a:extLst>
            </p:cNvPr>
            <p:cNvSpPr/>
            <p:nvPr/>
          </p:nvSpPr>
          <p:spPr>
            <a:xfrm>
              <a:off x="1889121" y="3531172"/>
              <a:ext cx="2107712"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Hurricanes/ Tropical storms</a:t>
              </a:r>
            </a:p>
          </p:txBody>
        </p:sp>
        <p:sp>
          <p:nvSpPr>
            <p:cNvPr id="49" name="Rectangle 48">
              <a:extLst>
                <a:ext uri="{FF2B5EF4-FFF2-40B4-BE49-F238E27FC236}">
                  <a16:creationId xmlns:a16="http://schemas.microsoft.com/office/drawing/2014/main" id="{0C312E45-B6DC-49FF-AF6D-008B6BD66F7C}"/>
                </a:ext>
              </a:extLst>
            </p:cNvPr>
            <p:cNvSpPr/>
            <p:nvPr/>
          </p:nvSpPr>
          <p:spPr>
            <a:xfrm>
              <a:off x="1431921" y="3771547"/>
              <a:ext cx="2564912"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Severe winter storms / Nor’easters</a:t>
              </a:r>
            </a:p>
          </p:txBody>
        </p:sp>
        <p:sp>
          <p:nvSpPr>
            <p:cNvPr id="50" name="Rectangle 49">
              <a:extLst>
                <a:ext uri="{FF2B5EF4-FFF2-40B4-BE49-F238E27FC236}">
                  <a16:creationId xmlns:a16="http://schemas.microsoft.com/office/drawing/2014/main" id="{FC6B68B6-5500-4BB9-A972-F2C9AEE3B460}"/>
                </a:ext>
              </a:extLst>
            </p:cNvPr>
            <p:cNvSpPr/>
            <p:nvPr/>
          </p:nvSpPr>
          <p:spPr>
            <a:xfrm>
              <a:off x="3032122" y="4011922"/>
              <a:ext cx="964711"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Tornadoes</a:t>
              </a:r>
            </a:p>
          </p:txBody>
        </p:sp>
        <p:sp>
          <p:nvSpPr>
            <p:cNvPr id="51" name="Rectangle 50">
              <a:extLst>
                <a:ext uri="{FF2B5EF4-FFF2-40B4-BE49-F238E27FC236}">
                  <a16:creationId xmlns:a16="http://schemas.microsoft.com/office/drawing/2014/main" id="{05D9F491-3A77-4A81-BB09-0A8EA069442E}"/>
                </a:ext>
              </a:extLst>
            </p:cNvPr>
            <p:cNvSpPr/>
            <p:nvPr/>
          </p:nvSpPr>
          <p:spPr>
            <a:xfrm>
              <a:off x="2346321" y="4252297"/>
              <a:ext cx="1650512"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Other severe weather</a:t>
              </a:r>
            </a:p>
          </p:txBody>
        </p:sp>
        <p:sp>
          <p:nvSpPr>
            <p:cNvPr id="52" name="Rectangle 51">
              <a:extLst>
                <a:ext uri="{FF2B5EF4-FFF2-40B4-BE49-F238E27FC236}">
                  <a16:creationId xmlns:a16="http://schemas.microsoft.com/office/drawing/2014/main" id="{7559AB95-57F5-4EEB-B20C-75F4D31636FB}"/>
                </a:ext>
              </a:extLst>
            </p:cNvPr>
            <p:cNvSpPr/>
            <p:nvPr/>
          </p:nvSpPr>
          <p:spPr>
            <a:xfrm>
              <a:off x="2879722" y="4492677"/>
              <a:ext cx="1117111"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bg1">
                      <a:lumMod val="50000"/>
                    </a:schemeClr>
                  </a:solidFill>
                  <a:latin typeface="Bahnschrift" panose="020B0502040204020203" pitchFamily="34" charset="0"/>
                </a:rPr>
                <a:t>Earthquakes</a:t>
              </a:r>
            </a:p>
          </p:txBody>
        </p:sp>
      </p:grpSp>
      <p:cxnSp>
        <p:nvCxnSpPr>
          <p:cNvPr id="8" name="Straight Connector 7">
            <a:extLst>
              <a:ext uri="{FF2B5EF4-FFF2-40B4-BE49-F238E27FC236}">
                <a16:creationId xmlns:a16="http://schemas.microsoft.com/office/drawing/2014/main" id="{3E2ADBF6-3E45-44FD-A007-BFF099F8F205}"/>
              </a:ext>
            </a:extLst>
          </p:cNvPr>
          <p:cNvCxnSpPr>
            <a:cxnSpLocks/>
          </p:cNvCxnSpPr>
          <p:nvPr/>
        </p:nvCxnSpPr>
        <p:spPr>
          <a:xfrm>
            <a:off x="4127192" y="819150"/>
            <a:ext cx="0" cy="3877959"/>
          </a:xfrm>
          <a:prstGeom prst="line">
            <a:avLst/>
          </a:prstGeom>
          <a:ln w="38100">
            <a:solidFill>
              <a:srgbClr val="084D6C"/>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75ABC81-EF15-4B66-99A5-6B60CFF2E278}"/>
              </a:ext>
            </a:extLst>
          </p:cNvPr>
          <p:cNvCxnSpPr>
            <a:cxnSpLocks/>
          </p:cNvCxnSpPr>
          <p:nvPr/>
        </p:nvCxnSpPr>
        <p:spPr>
          <a:xfrm>
            <a:off x="4127192" y="1993622"/>
            <a:ext cx="457200" cy="0"/>
          </a:xfrm>
          <a:prstGeom prst="straightConnector1">
            <a:avLst/>
          </a:prstGeom>
          <a:ln w="38100">
            <a:solidFill>
              <a:srgbClr val="084D6C"/>
            </a:solidFill>
            <a:tailEnd type="triangle"/>
          </a:ln>
        </p:spPr>
        <p:style>
          <a:lnRef idx="1">
            <a:schemeClr val="accent1"/>
          </a:lnRef>
          <a:fillRef idx="0">
            <a:schemeClr val="accent1"/>
          </a:fillRef>
          <a:effectRef idx="0">
            <a:schemeClr val="accent1"/>
          </a:effectRef>
          <a:fontRef idx="minor">
            <a:schemeClr val="tx1"/>
          </a:fontRef>
        </p:style>
      </p:cxnSp>
      <p:sp>
        <p:nvSpPr>
          <p:cNvPr id="56" name="Title 1">
            <a:extLst>
              <a:ext uri="{FF2B5EF4-FFF2-40B4-BE49-F238E27FC236}">
                <a16:creationId xmlns:a16="http://schemas.microsoft.com/office/drawing/2014/main" id="{A25EBAB0-E81F-48FA-8208-79884549ED45}"/>
              </a:ext>
            </a:extLst>
          </p:cNvPr>
          <p:cNvSpPr txBox="1">
            <a:spLocks/>
          </p:cNvSpPr>
          <p:nvPr/>
        </p:nvSpPr>
        <p:spPr>
          <a:xfrm>
            <a:off x="4568087" y="1647684"/>
            <a:ext cx="2520387" cy="8735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94C8"/>
                </a:solidFill>
                <a:latin typeface="Bahnschrift" panose="020B0502040204020203" pitchFamily="34" charset="0"/>
                <a:cs typeface="Arial" panose="020B0604020202020204" pitchFamily="34" charset="0"/>
              </a:rPr>
              <a:t>108 actions,</a:t>
            </a:r>
          </a:p>
          <a:p>
            <a:pPr algn="l"/>
            <a:r>
              <a:rPr lang="en-US" sz="1400" dirty="0">
                <a:solidFill>
                  <a:srgbClr val="084D6C"/>
                </a:solidFill>
                <a:latin typeface="Bahnschrift" panose="020B0502040204020203" pitchFamily="34" charset="0"/>
                <a:cs typeface="Arial" panose="020B0604020202020204" pitchFamily="34" charset="0"/>
              </a:rPr>
              <a:t>including:</a:t>
            </a:r>
            <a:endParaRPr lang="en-US" sz="1400" dirty="0">
              <a:solidFill>
                <a:srgbClr val="084D6C"/>
              </a:solidFill>
            </a:endParaRPr>
          </a:p>
        </p:txBody>
      </p:sp>
      <p:sp>
        <p:nvSpPr>
          <p:cNvPr id="57" name="Rectangle 56">
            <a:extLst>
              <a:ext uri="{FF2B5EF4-FFF2-40B4-BE49-F238E27FC236}">
                <a16:creationId xmlns:a16="http://schemas.microsoft.com/office/drawing/2014/main" id="{478550D2-5D60-4FE4-9804-D00769C4F1FB}"/>
              </a:ext>
            </a:extLst>
          </p:cNvPr>
          <p:cNvSpPr/>
          <p:nvPr/>
        </p:nvSpPr>
        <p:spPr>
          <a:xfrm>
            <a:off x="4670177" y="2549130"/>
            <a:ext cx="989718" cy="1092175"/>
          </a:xfrm>
          <a:prstGeom prst="rect">
            <a:avLst/>
          </a:prstGeom>
          <a:solidFill>
            <a:srgbClr val="E5F5FF"/>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Bahnschrift" panose="020B0502040204020203" pitchFamily="34" charset="0"/>
              </a:rPr>
              <a:t>Develop climate change design standards</a:t>
            </a:r>
          </a:p>
        </p:txBody>
      </p:sp>
      <p:sp>
        <p:nvSpPr>
          <p:cNvPr id="58" name="Rectangle 57">
            <a:extLst>
              <a:ext uri="{FF2B5EF4-FFF2-40B4-BE49-F238E27FC236}">
                <a16:creationId xmlns:a16="http://schemas.microsoft.com/office/drawing/2014/main" id="{CE70F884-3AA7-4170-B763-AF390B537ECF}"/>
              </a:ext>
            </a:extLst>
          </p:cNvPr>
          <p:cNvSpPr/>
          <p:nvPr/>
        </p:nvSpPr>
        <p:spPr>
          <a:xfrm>
            <a:off x="6886260" y="2547395"/>
            <a:ext cx="1003110" cy="1243555"/>
          </a:xfrm>
          <a:prstGeom prst="rect">
            <a:avLst/>
          </a:prstGeom>
          <a:solidFill>
            <a:srgbClr val="E5F5FF"/>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Bahnschrift" panose="020B0502040204020203" pitchFamily="34" charset="0"/>
              </a:rPr>
              <a:t>Incorporate climate effects into capital planning functions</a:t>
            </a:r>
          </a:p>
        </p:txBody>
      </p:sp>
      <p:sp>
        <p:nvSpPr>
          <p:cNvPr id="59" name="Rectangle 58">
            <a:extLst>
              <a:ext uri="{FF2B5EF4-FFF2-40B4-BE49-F238E27FC236}">
                <a16:creationId xmlns:a16="http://schemas.microsoft.com/office/drawing/2014/main" id="{203D6022-F95B-4429-A4CB-46F33EDED1D4}"/>
              </a:ext>
            </a:extLst>
          </p:cNvPr>
          <p:cNvSpPr/>
          <p:nvPr/>
        </p:nvSpPr>
        <p:spPr>
          <a:xfrm>
            <a:off x="5778220" y="2544625"/>
            <a:ext cx="989715" cy="1246325"/>
          </a:xfrm>
          <a:prstGeom prst="rect">
            <a:avLst/>
          </a:prstGeom>
          <a:solidFill>
            <a:srgbClr val="E5F5FF"/>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Bahnschrift" panose="020B0502040204020203" pitchFamily="34" charset="0"/>
              </a:rPr>
              <a:t>Maintain and enhance climate change projections</a:t>
            </a:r>
          </a:p>
        </p:txBody>
      </p:sp>
      <p:sp>
        <p:nvSpPr>
          <p:cNvPr id="73" name="Title 1">
            <a:extLst>
              <a:ext uri="{FF2B5EF4-FFF2-40B4-BE49-F238E27FC236}">
                <a16:creationId xmlns:a16="http://schemas.microsoft.com/office/drawing/2014/main" id="{979A95B1-023A-4049-AF28-39E7E0E114A5}"/>
              </a:ext>
            </a:extLst>
          </p:cNvPr>
          <p:cNvSpPr txBox="1">
            <a:spLocks/>
          </p:cNvSpPr>
          <p:nvPr/>
        </p:nvSpPr>
        <p:spPr>
          <a:xfrm>
            <a:off x="2057957" y="694141"/>
            <a:ext cx="1981200" cy="5888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0094C8"/>
                </a:solidFill>
                <a:latin typeface="Bahnschrift" panose="020B0502040204020203" pitchFamily="34" charset="0"/>
                <a:cs typeface="Arial" panose="020B0604020202020204" pitchFamily="34" charset="0"/>
              </a:rPr>
              <a:t>14 hazards</a:t>
            </a:r>
            <a:endParaRPr lang="en-US" sz="3000" b="1" dirty="0">
              <a:solidFill>
                <a:srgbClr val="0094C8"/>
              </a:solidFill>
              <a:latin typeface="Bahnschrift" panose="020B0502040204020203" pitchFamily="34" charset="0"/>
            </a:endParaRPr>
          </a:p>
        </p:txBody>
      </p:sp>
      <p:sp>
        <p:nvSpPr>
          <p:cNvPr id="82" name="Rectangle 81">
            <a:extLst>
              <a:ext uri="{FF2B5EF4-FFF2-40B4-BE49-F238E27FC236}">
                <a16:creationId xmlns:a16="http://schemas.microsoft.com/office/drawing/2014/main" id="{9DF6582C-19C7-46E5-8A95-B94F8280691D}"/>
              </a:ext>
            </a:extLst>
          </p:cNvPr>
          <p:cNvSpPr/>
          <p:nvPr/>
        </p:nvSpPr>
        <p:spPr>
          <a:xfrm>
            <a:off x="965677" y="1287994"/>
            <a:ext cx="1478188" cy="721125"/>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Bahnschrift" panose="020B0502040204020203" pitchFamily="34" charset="0"/>
              </a:rPr>
              <a:t>Over $9.1M in damages/year,</a:t>
            </a:r>
          </a:p>
          <a:p>
            <a:r>
              <a:rPr lang="en-US" sz="1400" dirty="0">
                <a:solidFill>
                  <a:schemeClr val="tx1"/>
                </a:solidFill>
                <a:latin typeface="Bahnschrift" panose="020B0502040204020203" pitchFamily="34" charset="0"/>
              </a:rPr>
              <a:t>2007-2014</a:t>
            </a:r>
          </a:p>
        </p:txBody>
      </p:sp>
      <p:cxnSp>
        <p:nvCxnSpPr>
          <p:cNvPr id="83" name="Straight Connector 82">
            <a:extLst>
              <a:ext uri="{FF2B5EF4-FFF2-40B4-BE49-F238E27FC236}">
                <a16:creationId xmlns:a16="http://schemas.microsoft.com/office/drawing/2014/main" id="{C5417E49-00DD-4863-86C2-1CD342E165B4}"/>
              </a:ext>
            </a:extLst>
          </p:cNvPr>
          <p:cNvCxnSpPr>
            <a:cxnSpLocks/>
          </p:cNvCxnSpPr>
          <p:nvPr/>
        </p:nvCxnSpPr>
        <p:spPr>
          <a:xfrm>
            <a:off x="1279521" y="4093135"/>
            <a:ext cx="1789951" cy="3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CF6C6DE-61E3-409D-92F8-8410414ADF74}"/>
              </a:ext>
            </a:extLst>
          </p:cNvPr>
          <p:cNvSpPr/>
          <p:nvPr/>
        </p:nvSpPr>
        <p:spPr>
          <a:xfrm>
            <a:off x="8007694" y="2544625"/>
            <a:ext cx="997294" cy="858766"/>
          </a:xfrm>
          <a:prstGeom prst="rect">
            <a:avLst/>
          </a:prstGeom>
          <a:solidFill>
            <a:srgbClr val="E5F5FF"/>
          </a:solidFill>
          <a:ln>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Bahnschrift" panose="020B0502040204020203" pitchFamily="34" charset="0"/>
              </a:rPr>
              <a:t>Create MA Coastal Flood Risk Model</a:t>
            </a:r>
          </a:p>
        </p:txBody>
      </p:sp>
      <p:sp>
        <p:nvSpPr>
          <p:cNvPr id="33" name="Rectangle 32">
            <a:extLst>
              <a:ext uri="{FF2B5EF4-FFF2-40B4-BE49-F238E27FC236}">
                <a16:creationId xmlns:a16="http://schemas.microsoft.com/office/drawing/2014/main" id="{A3F4510B-8F83-4F03-AE11-BD7EAFDF52DF}"/>
              </a:ext>
            </a:extLst>
          </p:cNvPr>
          <p:cNvSpPr/>
          <p:nvPr/>
        </p:nvSpPr>
        <p:spPr>
          <a:xfrm>
            <a:off x="228600" y="246233"/>
            <a:ext cx="5431295" cy="369332"/>
          </a:xfrm>
          <a:prstGeom prst="rect">
            <a:avLst/>
          </a:prstGeom>
        </p:spPr>
        <p:txBody>
          <a:bodyPr wrap="none">
            <a:spAutoFit/>
          </a:bodyPr>
          <a:lstStyle/>
          <a:p>
            <a:r>
              <a:rPr lang="en-US" dirty="0">
                <a:solidFill>
                  <a:schemeClr val="bg1">
                    <a:lumMod val="50000"/>
                  </a:schemeClr>
                </a:solidFill>
                <a:latin typeface="Bahnschrift" panose="020B0502040204020203" pitchFamily="34" charset="0"/>
                <a:cs typeface="Arial" panose="020B0604020202020204" pitchFamily="34" charset="0"/>
              </a:rPr>
              <a:t>SHMCAP Key Risk Assessment Findings and Actions</a:t>
            </a:r>
            <a:endParaRPr lang="en-US" dirty="0">
              <a:solidFill>
                <a:schemeClr val="bg1">
                  <a:lumMod val="50000"/>
                </a:schemeClr>
              </a:solidFill>
            </a:endParaRPr>
          </a:p>
        </p:txBody>
      </p:sp>
      <p:sp>
        <p:nvSpPr>
          <p:cNvPr id="64" name="Rectangle 63">
            <a:extLst>
              <a:ext uri="{FF2B5EF4-FFF2-40B4-BE49-F238E27FC236}">
                <a16:creationId xmlns:a16="http://schemas.microsoft.com/office/drawing/2014/main" id="{FB95BD38-69AA-4E9F-883B-7439114D977D}"/>
              </a:ext>
            </a:extLst>
          </p:cNvPr>
          <p:cNvSpPr/>
          <p:nvPr/>
        </p:nvSpPr>
        <p:spPr>
          <a:xfrm>
            <a:off x="260149" y="3876864"/>
            <a:ext cx="1263782" cy="574915"/>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Bahnschrift" panose="020B0502040204020203" pitchFamily="34" charset="0"/>
              </a:rPr>
              <a:t>200+ critical facilities in tornado hazard zones</a:t>
            </a:r>
          </a:p>
        </p:txBody>
      </p:sp>
      <p:cxnSp>
        <p:nvCxnSpPr>
          <p:cNvPr id="54" name="Straight Connector 53">
            <a:extLst>
              <a:ext uri="{FF2B5EF4-FFF2-40B4-BE49-F238E27FC236}">
                <a16:creationId xmlns:a16="http://schemas.microsoft.com/office/drawing/2014/main" id="{3584F474-12FC-4784-B159-1D614A2E3667}"/>
              </a:ext>
            </a:extLst>
          </p:cNvPr>
          <p:cNvCxnSpPr>
            <a:cxnSpLocks/>
          </p:cNvCxnSpPr>
          <p:nvPr/>
        </p:nvCxnSpPr>
        <p:spPr>
          <a:xfrm>
            <a:off x="1656320" y="2410833"/>
            <a:ext cx="110464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F3D2779-25E3-408F-89CA-EE7DD7EC6982}"/>
              </a:ext>
            </a:extLst>
          </p:cNvPr>
          <p:cNvSpPr/>
          <p:nvPr/>
        </p:nvSpPr>
        <p:spPr>
          <a:xfrm>
            <a:off x="465875" y="2322708"/>
            <a:ext cx="1341909" cy="574915"/>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Bahnschrift" panose="020B0502040204020203" pitchFamily="34" charset="0"/>
              </a:rPr>
              <a:t>On average,      6 events/ year, 2009-2018</a:t>
            </a:r>
          </a:p>
        </p:txBody>
      </p:sp>
    </p:spTree>
    <p:extLst>
      <p:ext uri="{BB962C8B-B14F-4D97-AF65-F5344CB8AC3E}">
        <p14:creationId xmlns:p14="http://schemas.microsoft.com/office/powerpoint/2010/main" val="30222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5</a:t>
            </a:fld>
            <a:endParaRPr lang="en-US">
              <a:solidFill>
                <a:srgbClr val="4C5C65">
                  <a:lumMod val="60000"/>
                  <a:lumOff val="40000"/>
                </a:srgbClr>
              </a:solidFill>
            </a:endParaRPr>
          </a:p>
        </p:txBody>
      </p:sp>
      <p:sp>
        <p:nvSpPr>
          <p:cNvPr id="21" name="Rectangle 20">
            <a:extLst>
              <a:ext uri="{FF2B5EF4-FFF2-40B4-BE49-F238E27FC236}">
                <a16:creationId xmlns:a16="http://schemas.microsoft.com/office/drawing/2014/main" id="{6FFBE61C-58A4-482A-9E0A-02F029FCCF89}"/>
              </a:ext>
            </a:extLst>
          </p:cNvPr>
          <p:cNvSpPr/>
          <p:nvPr/>
        </p:nvSpPr>
        <p:spPr>
          <a:xfrm>
            <a:off x="914400" y="1414366"/>
            <a:ext cx="2895600" cy="492493"/>
          </a:xfrm>
          <a:prstGeom prst="rect">
            <a:avLst/>
          </a:prstGeom>
          <a:solidFill>
            <a:srgbClr val="084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lumMod val="95000"/>
                  </a:schemeClr>
                </a:solidFill>
                <a:latin typeface="Bahnschrift" panose="020B0502040204020203" pitchFamily="34" charset="0"/>
              </a:rPr>
              <a:t>Leading by example</a:t>
            </a:r>
            <a:endParaRPr lang="en-US" sz="2200" dirty="0">
              <a:solidFill>
                <a:schemeClr val="bg1">
                  <a:lumMod val="95000"/>
                </a:schemeClr>
              </a:solidFill>
              <a:latin typeface="Bahnschrift" panose="020B0502040204020203" pitchFamily="34" charset="0"/>
            </a:endParaRPr>
          </a:p>
        </p:txBody>
      </p:sp>
      <p:sp>
        <p:nvSpPr>
          <p:cNvPr id="8" name="Rectangle 7">
            <a:extLst>
              <a:ext uri="{FF2B5EF4-FFF2-40B4-BE49-F238E27FC236}">
                <a16:creationId xmlns:a16="http://schemas.microsoft.com/office/drawing/2014/main" id="{A1637F2B-183E-412E-B584-7C793835E94D}"/>
              </a:ext>
            </a:extLst>
          </p:cNvPr>
          <p:cNvSpPr/>
          <p:nvPr/>
        </p:nvSpPr>
        <p:spPr>
          <a:xfrm>
            <a:off x="892790" y="3019029"/>
            <a:ext cx="3831609" cy="492491"/>
          </a:xfrm>
          <a:prstGeom prst="rect">
            <a:avLst/>
          </a:prstGeom>
          <a:solidFill>
            <a:srgbClr val="084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latin typeface="Bahnschrift" panose="020B0502040204020203" pitchFamily="34" charset="0"/>
              </a:rPr>
              <a:t>State and local partnerships</a:t>
            </a:r>
            <a:endParaRPr lang="en-US" sz="2200" dirty="0">
              <a:solidFill>
                <a:schemeClr val="bg1"/>
              </a:solidFill>
              <a:latin typeface="Bahnschrift" panose="020B0502040204020203" pitchFamily="34" charset="0"/>
            </a:endParaRPr>
          </a:p>
        </p:txBody>
      </p:sp>
      <p:sp>
        <p:nvSpPr>
          <p:cNvPr id="9" name="Rectangle 8">
            <a:extLst>
              <a:ext uri="{FF2B5EF4-FFF2-40B4-BE49-F238E27FC236}">
                <a16:creationId xmlns:a16="http://schemas.microsoft.com/office/drawing/2014/main" id="{CC839DAE-7630-4DB1-B23E-32434531EB73}"/>
              </a:ext>
            </a:extLst>
          </p:cNvPr>
          <p:cNvSpPr/>
          <p:nvPr/>
        </p:nvSpPr>
        <p:spPr>
          <a:xfrm>
            <a:off x="228600" y="-1112859"/>
            <a:ext cx="1447800" cy="533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panose="020B0502040204020203" pitchFamily="34" charset="0"/>
              </a:rPr>
              <a:t>SHMCAP</a:t>
            </a:r>
            <a:endParaRPr lang="en-US" sz="2400" dirty="0">
              <a:latin typeface="Bahnschrift" panose="020B0502040204020203" pitchFamily="34" charset="0"/>
            </a:endParaRPr>
          </a:p>
        </p:txBody>
      </p:sp>
      <p:cxnSp>
        <p:nvCxnSpPr>
          <p:cNvPr id="19" name="Straight Arrow Connector 18">
            <a:extLst>
              <a:ext uri="{FF2B5EF4-FFF2-40B4-BE49-F238E27FC236}">
                <a16:creationId xmlns:a16="http://schemas.microsoft.com/office/drawing/2014/main" id="{9C4E4D36-DB98-4F6A-8A90-6041EB04B94E}"/>
              </a:ext>
            </a:extLst>
          </p:cNvPr>
          <p:cNvCxnSpPr>
            <a:cxnSpLocks/>
          </p:cNvCxnSpPr>
          <p:nvPr/>
        </p:nvCxnSpPr>
        <p:spPr>
          <a:xfrm>
            <a:off x="3573232" y="1674416"/>
            <a:ext cx="457200" cy="0"/>
          </a:xfrm>
          <a:prstGeom prst="straightConnector1">
            <a:avLst/>
          </a:prstGeom>
          <a:ln w="57150">
            <a:solidFill>
              <a:srgbClr val="084D6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20150D-60E6-4BBB-808F-124924FEC2CE}"/>
              </a:ext>
            </a:extLst>
          </p:cNvPr>
          <p:cNvCxnSpPr>
            <a:cxnSpLocks/>
          </p:cNvCxnSpPr>
          <p:nvPr/>
        </p:nvCxnSpPr>
        <p:spPr>
          <a:xfrm>
            <a:off x="4532670" y="3304094"/>
            <a:ext cx="457200" cy="0"/>
          </a:xfrm>
          <a:prstGeom prst="straightConnector1">
            <a:avLst/>
          </a:prstGeom>
          <a:ln w="57150">
            <a:solidFill>
              <a:srgbClr val="084D6C"/>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C94F588-2E12-4E93-9F65-08A613401259}"/>
              </a:ext>
            </a:extLst>
          </p:cNvPr>
          <p:cNvSpPr/>
          <p:nvPr/>
        </p:nvSpPr>
        <p:spPr>
          <a:xfrm>
            <a:off x="4036320" y="1414366"/>
            <a:ext cx="367364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hnschrift" panose="020B0502040204020203" pitchFamily="34" charset="0"/>
              </a:rPr>
              <a:t>ResilientMA</a:t>
            </a:r>
            <a:r>
              <a:rPr lang="en-US" b="1" dirty="0">
                <a:solidFill>
                  <a:schemeClr val="tx1"/>
                </a:solidFill>
                <a:latin typeface="Bahnschrift" panose="020B0502040204020203" pitchFamily="34" charset="0"/>
              </a:rPr>
              <a:t> Action Team (RMAT)</a:t>
            </a:r>
            <a:endParaRPr lang="en-US" dirty="0">
              <a:solidFill>
                <a:schemeClr val="tx1"/>
              </a:solidFill>
              <a:latin typeface="Bahnschrift" panose="020B0502040204020203" pitchFamily="34" charset="0"/>
            </a:endParaRPr>
          </a:p>
        </p:txBody>
      </p:sp>
      <p:sp>
        <p:nvSpPr>
          <p:cNvPr id="25" name="Rectangle 24">
            <a:extLst>
              <a:ext uri="{FF2B5EF4-FFF2-40B4-BE49-F238E27FC236}">
                <a16:creationId xmlns:a16="http://schemas.microsoft.com/office/drawing/2014/main" id="{5D8F32AC-2F16-4C05-884F-D7A298D23715}"/>
              </a:ext>
            </a:extLst>
          </p:cNvPr>
          <p:cNvSpPr/>
          <p:nvPr/>
        </p:nvSpPr>
        <p:spPr>
          <a:xfrm>
            <a:off x="5057461" y="3019029"/>
            <a:ext cx="3312695" cy="818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ahnschrift" panose="020B0502040204020203" pitchFamily="34" charset="0"/>
              </a:rPr>
              <a:t>Municipal Vulnerability Preparedness Program (MVP)</a:t>
            </a:r>
            <a:endParaRPr lang="en-US" dirty="0">
              <a:solidFill>
                <a:schemeClr val="tx1"/>
              </a:solidFill>
              <a:latin typeface="Bahnschrift" panose="020B0502040204020203" pitchFamily="34" charset="0"/>
            </a:endParaRPr>
          </a:p>
        </p:txBody>
      </p:sp>
      <p:sp>
        <p:nvSpPr>
          <p:cNvPr id="33" name="Title 1">
            <a:extLst>
              <a:ext uri="{FF2B5EF4-FFF2-40B4-BE49-F238E27FC236}">
                <a16:creationId xmlns:a16="http://schemas.microsoft.com/office/drawing/2014/main" id="{889B4BB0-FA36-4142-83DF-31CBF78816CF}"/>
              </a:ext>
            </a:extLst>
          </p:cNvPr>
          <p:cNvSpPr txBox="1">
            <a:spLocks/>
          </p:cNvSpPr>
          <p:nvPr/>
        </p:nvSpPr>
        <p:spPr>
          <a:xfrm>
            <a:off x="381357" y="359640"/>
            <a:ext cx="8302625" cy="60812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84D6C"/>
                </a:solidFill>
                <a:latin typeface="Bahnschrift" panose="020B0502040204020203" pitchFamily="34" charset="0"/>
                <a:cs typeface="Arial" panose="020B0604020202020204" pitchFamily="34" charset="0"/>
              </a:rPr>
              <a:t>SHMCAP Implementation</a:t>
            </a:r>
          </a:p>
        </p:txBody>
      </p:sp>
    </p:spTree>
    <p:extLst>
      <p:ext uri="{BB962C8B-B14F-4D97-AF65-F5344CB8AC3E}">
        <p14:creationId xmlns:p14="http://schemas.microsoft.com/office/powerpoint/2010/main" val="28316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A378A1-58E0-4F9B-9D8E-7F67FA4CA536}"/>
              </a:ext>
            </a:extLst>
          </p:cNvPr>
          <p:cNvSpPr txBox="1">
            <a:spLocks/>
          </p:cNvSpPr>
          <p:nvPr/>
        </p:nvSpPr>
        <p:spPr>
          <a:xfrm>
            <a:off x="457200" y="285750"/>
            <a:ext cx="8229600" cy="85725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84D6C"/>
                </a:solidFill>
                <a:latin typeface="Bahnschrift" panose="020B0502040204020203" pitchFamily="34" charset="0"/>
                <a:cs typeface="Arial" panose="020B0604020202020204" pitchFamily="34" charset="0"/>
              </a:rPr>
              <a:t>RMAT: Resilient MA Action Team</a:t>
            </a:r>
          </a:p>
        </p:txBody>
      </p:sp>
      <p:sp>
        <p:nvSpPr>
          <p:cNvPr id="9" name="TextBox 8">
            <a:extLst>
              <a:ext uri="{FF2B5EF4-FFF2-40B4-BE49-F238E27FC236}">
                <a16:creationId xmlns:a16="http://schemas.microsoft.com/office/drawing/2014/main" id="{B17FCE9B-EEDE-4D09-BCBD-C3849AD13A96}"/>
              </a:ext>
            </a:extLst>
          </p:cNvPr>
          <p:cNvSpPr txBox="1"/>
          <p:nvPr/>
        </p:nvSpPr>
        <p:spPr>
          <a:xfrm>
            <a:off x="506405" y="1042149"/>
            <a:ext cx="3836995" cy="2780120"/>
          </a:xfrm>
          <a:prstGeom prst="rect">
            <a:avLst/>
          </a:prstGeom>
          <a:noFill/>
        </p:spPr>
        <p:txBody>
          <a:bodyPr wrap="square" rtlCol="0">
            <a:spAutoFit/>
          </a:bodyPr>
          <a:lstStyle/>
          <a:p>
            <a:pPr>
              <a:lnSpc>
                <a:spcPct val="120000"/>
              </a:lnSpc>
              <a:spcAft>
                <a:spcPts val="500"/>
              </a:spcAft>
            </a:pPr>
            <a:r>
              <a:rPr lang="en-US" dirty="0">
                <a:latin typeface="Bahnschrift" panose="020B0502040204020203" pitchFamily="34" charset="0"/>
                <a:cs typeface="Arial" panose="020B0604020202020204" pitchFamily="34" charset="0"/>
              </a:rPr>
              <a:t>Responsible for the </a:t>
            </a:r>
            <a:r>
              <a:rPr lang="en-US" b="1" dirty="0">
                <a:solidFill>
                  <a:srgbClr val="084D6C"/>
                </a:solidFill>
                <a:latin typeface="Bahnschrift" panose="020B0502040204020203" pitchFamily="34" charset="0"/>
                <a:cs typeface="Arial" panose="020B0604020202020204" pitchFamily="34" charset="0"/>
              </a:rPr>
              <a:t>State Hazard Mitigation and Climate Adaptation Plan (SHMCAP)</a:t>
            </a:r>
            <a:r>
              <a:rPr lang="en-US" dirty="0">
                <a:latin typeface="Bahnschrift" panose="020B0502040204020203" pitchFamily="34" charset="0"/>
                <a:cs typeface="Arial" panose="020B0604020202020204" pitchFamily="34" charset="0"/>
              </a:rPr>
              <a:t> implementation, monitoring, and maintenance, with representatives from each Secretariat and key state agencies</a:t>
            </a:r>
          </a:p>
          <a:p>
            <a:pPr marL="742950" lvl="1" indent="-285750">
              <a:lnSpc>
                <a:spcPct val="120000"/>
              </a:lnSpc>
              <a:spcAft>
                <a:spcPts val="500"/>
              </a:spcAft>
              <a:buFont typeface="Arial" panose="020B0604020202020204" pitchFamily="34" charset="0"/>
              <a:buChar char="•"/>
            </a:pPr>
            <a:r>
              <a:rPr lang="en-US" dirty="0">
                <a:latin typeface="Bahnschrift" panose="020B0502040204020203" pitchFamily="34" charset="0"/>
                <a:cs typeface="Arial" panose="020B0604020202020204" pitchFamily="34" charset="0"/>
              </a:rPr>
              <a:t>RMAT Technical Advisor (Aug 2019-2021)</a:t>
            </a:r>
          </a:p>
        </p:txBody>
      </p:sp>
      <p:pic>
        <p:nvPicPr>
          <p:cNvPr id="4" name="Picture 3">
            <a:extLst>
              <a:ext uri="{FF2B5EF4-FFF2-40B4-BE49-F238E27FC236}">
                <a16:creationId xmlns:a16="http://schemas.microsoft.com/office/drawing/2014/main" id="{312916D2-3E06-453C-90E1-6025141EE27E}"/>
              </a:ext>
            </a:extLst>
          </p:cNvPr>
          <p:cNvPicPr>
            <a:picLocks noChangeAspect="1"/>
          </p:cNvPicPr>
          <p:nvPr/>
        </p:nvPicPr>
        <p:blipFill rotWithShape="1">
          <a:blip r:embed="rId2">
            <a:extLst>
              <a:ext uri="{28A0092B-C50C-407E-A947-70E740481C1C}">
                <a14:useLocalDpi xmlns:a14="http://schemas.microsoft.com/office/drawing/2010/main" val="0"/>
              </a:ext>
            </a:extLst>
          </a:blip>
          <a:srcRect l="3333" t="2817" r="3342" b="7065"/>
          <a:stretch/>
        </p:blipFill>
        <p:spPr>
          <a:xfrm>
            <a:off x="-1139843" y="6000750"/>
            <a:ext cx="3651285" cy="2463381"/>
          </a:xfrm>
          <a:prstGeom prst="rect">
            <a:avLst/>
          </a:prstGeom>
        </p:spPr>
      </p:pic>
      <p:grpSp>
        <p:nvGrpSpPr>
          <p:cNvPr id="10" name="Group 9">
            <a:extLst>
              <a:ext uri="{FF2B5EF4-FFF2-40B4-BE49-F238E27FC236}">
                <a16:creationId xmlns:a16="http://schemas.microsoft.com/office/drawing/2014/main" id="{38B006C1-2D47-42A2-A721-7D563F7EBC09}"/>
              </a:ext>
            </a:extLst>
          </p:cNvPr>
          <p:cNvGrpSpPr/>
          <p:nvPr/>
        </p:nvGrpSpPr>
        <p:grpSpPr>
          <a:xfrm>
            <a:off x="4572000" y="1276350"/>
            <a:ext cx="4267201" cy="1896566"/>
            <a:chOff x="7056457" y="1430929"/>
            <a:chExt cx="2446359" cy="2590800"/>
          </a:xfrm>
        </p:grpSpPr>
        <p:sp>
          <p:nvSpPr>
            <p:cNvPr id="7" name="Rectangle 6">
              <a:extLst>
                <a:ext uri="{FF2B5EF4-FFF2-40B4-BE49-F238E27FC236}">
                  <a16:creationId xmlns:a16="http://schemas.microsoft.com/office/drawing/2014/main" id="{310FA803-8C32-4D82-8FF1-5C24D02F9B3F}"/>
                </a:ext>
              </a:extLst>
            </p:cNvPr>
            <p:cNvSpPr/>
            <p:nvPr/>
          </p:nvSpPr>
          <p:spPr>
            <a:xfrm>
              <a:off x="7056457" y="1430929"/>
              <a:ext cx="2446359" cy="2590800"/>
            </a:xfrm>
            <a:prstGeom prst="rect">
              <a:avLst/>
            </a:prstGeom>
            <a:solidFill>
              <a:srgbClr val="E5F5FF"/>
            </a:solidFill>
            <a:ln w="38100">
              <a:solidFill>
                <a:srgbClr val="08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84D6C"/>
                  </a:solidFill>
                </a:rPr>
                <a:t> </a:t>
              </a:r>
            </a:p>
          </p:txBody>
        </p:sp>
        <p:sp>
          <p:nvSpPr>
            <p:cNvPr id="8" name="Content Placeholder 3">
              <a:extLst>
                <a:ext uri="{FF2B5EF4-FFF2-40B4-BE49-F238E27FC236}">
                  <a16:creationId xmlns:a16="http://schemas.microsoft.com/office/drawing/2014/main" id="{1BB34CA9-68DC-480D-BA27-08B201BFEE9B}"/>
                </a:ext>
              </a:extLst>
            </p:cNvPr>
            <p:cNvSpPr txBox="1">
              <a:spLocks/>
            </p:cNvSpPr>
            <p:nvPr/>
          </p:nvSpPr>
          <p:spPr>
            <a:xfrm>
              <a:off x="7148774" y="2178090"/>
              <a:ext cx="1410946" cy="1096477"/>
            </a:xfrm>
            <a:prstGeom prst="rect">
              <a:avLst/>
            </a:prstGeom>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80000"/>
                </a:lnSpc>
                <a:spcAft>
                  <a:spcPts val="500"/>
                </a:spcAft>
              </a:pPr>
              <a:r>
                <a:rPr lang="en-US" sz="1400" dirty="0">
                  <a:solidFill>
                    <a:srgbClr val="084D6C"/>
                  </a:solidFill>
                  <a:latin typeface="Bahnschrift" panose="020B0502040204020203" pitchFamily="34" charset="0"/>
                  <a:cs typeface="Arial" panose="020B0604020202020204" pitchFamily="34" charset="0"/>
                </a:rPr>
                <a:t>Statewide resilience   standards and guidance</a:t>
              </a:r>
            </a:p>
            <a:p>
              <a:pPr marL="285750" indent="-285750">
                <a:lnSpc>
                  <a:spcPct val="80000"/>
                </a:lnSpc>
                <a:spcAft>
                  <a:spcPts val="500"/>
                </a:spcAft>
              </a:pPr>
              <a:r>
                <a:rPr lang="en-US" sz="1400" dirty="0">
                  <a:solidFill>
                    <a:srgbClr val="084D6C"/>
                  </a:solidFill>
                  <a:latin typeface="Bahnschrift" panose="020B0502040204020203" pitchFamily="34" charset="0"/>
                  <a:cs typeface="Arial" panose="020B0604020202020204" pitchFamily="34" charset="0"/>
                </a:rPr>
                <a:t>Resilient capital planning evaluation tool</a:t>
              </a:r>
            </a:p>
            <a:p>
              <a:pPr marL="285750" indent="-285750">
                <a:lnSpc>
                  <a:spcPct val="80000"/>
                </a:lnSpc>
                <a:spcAft>
                  <a:spcPts val="500"/>
                </a:spcAft>
              </a:pPr>
              <a:r>
                <a:rPr lang="en-US" sz="1400" dirty="0">
                  <a:solidFill>
                    <a:srgbClr val="084D6C"/>
                  </a:solidFill>
                  <a:latin typeface="Bahnschrift" panose="020B0502040204020203" pitchFamily="34" charset="0"/>
                  <a:cs typeface="Arial" panose="020B0604020202020204" pitchFamily="34" charset="0"/>
                </a:rPr>
                <a:t>Action tracker</a:t>
              </a:r>
            </a:p>
            <a:p>
              <a:endParaRPr lang="en-US" sz="1400" dirty="0">
                <a:solidFill>
                  <a:srgbClr val="084D6C"/>
                </a:solidFill>
                <a:latin typeface="Bahnschrift" panose="020B0502040204020203" pitchFamily="34" charset="0"/>
                <a:cs typeface="Arial" panose="020B0604020202020204" pitchFamily="34" charset="0"/>
              </a:endParaRPr>
            </a:p>
          </p:txBody>
        </p:sp>
        <p:sp>
          <p:nvSpPr>
            <p:cNvPr id="6" name="TextBox 5">
              <a:extLst>
                <a:ext uri="{FF2B5EF4-FFF2-40B4-BE49-F238E27FC236}">
                  <a16:creationId xmlns:a16="http://schemas.microsoft.com/office/drawing/2014/main" id="{D7A0C574-CF58-49CD-AF0A-814C7B6E96E4}"/>
                </a:ext>
              </a:extLst>
            </p:cNvPr>
            <p:cNvSpPr txBox="1"/>
            <p:nvPr/>
          </p:nvSpPr>
          <p:spPr>
            <a:xfrm>
              <a:off x="7148775" y="1582062"/>
              <a:ext cx="1660432" cy="504525"/>
            </a:xfrm>
            <a:prstGeom prst="rect">
              <a:avLst/>
            </a:prstGeom>
            <a:noFill/>
          </p:spPr>
          <p:txBody>
            <a:bodyPr wrap="square" rtlCol="0">
              <a:spAutoFit/>
            </a:bodyPr>
            <a:lstStyle/>
            <a:p>
              <a:r>
                <a:rPr lang="en-US" b="1" dirty="0">
                  <a:solidFill>
                    <a:srgbClr val="084D6C"/>
                  </a:solidFill>
                  <a:latin typeface="Bahnschrift" panose="020B0502040204020203" pitchFamily="34" charset="0"/>
                  <a:cs typeface="Arial" panose="020B0604020202020204" pitchFamily="34" charset="0"/>
                </a:rPr>
                <a:t>First year initiatives</a:t>
              </a:r>
            </a:p>
          </p:txBody>
        </p:sp>
        <p:sp>
          <p:nvSpPr>
            <p:cNvPr id="16" name="Content Placeholder 3">
              <a:extLst>
                <a:ext uri="{FF2B5EF4-FFF2-40B4-BE49-F238E27FC236}">
                  <a16:creationId xmlns:a16="http://schemas.microsoft.com/office/drawing/2014/main" id="{2D0219F2-E618-47B3-8B35-71AC09385D07}"/>
                </a:ext>
              </a:extLst>
            </p:cNvPr>
            <p:cNvSpPr txBox="1">
              <a:spLocks/>
            </p:cNvSpPr>
            <p:nvPr/>
          </p:nvSpPr>
          <p:spPr>
            <a:xfrm>
              <a:off x="8631653" y="2263672"/>
              <a:ext cx="723912" cy="465856"/>
            </a:xfrm>
            <a:prstGeom prst="rect">
              <a:avLst/>
            </a:prstGeom>
            <a:ln>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rgbClr val="084D6C"/>
                  </a:solidFill>
                  <a:latin typeface="Bahnschrift" panose="020B0502040204020203" pitchFamily="34" charset="0"/>
                  <a:cs typeface="Arial" panose="020B0604020202020204" pitchFamily="34" charset="0"/>
                </a:rPr>
                <a:t>+ Templates for municipalities</a:t>
              </a:r>
            </a:p>
          </p:txBody>
        </p:sp>
        <p:cxnSp>
          <p:nvCxnSpPr>
            <p:cNvPr id="11" name="Straight Connector 10">
              <a:extLst>
                <a:ext uri="{FF2B5EF4-FFF2-40B4-BE49-F238E27FC236}">
                  <a16:creationId xmlns:a16="http://schemas.microsoft.com/office/drawing/2014/main" id="{27526065-D0CB-46E6-8CE1-2159A7AC8159}"/>
                </a:ext>
              </a:extLst>
            </p:cNvPr>
            <p:cNvCxnSpPr>
              <a:cxnSpLocks/>
            </p:cNvCxnSpPr>
            <p:nvPr/>
          </p:nvCxnSpPr>
          <p:spPr>
            <a:xfrm>
              <a:off x="8603933" y="2283370"/>
              <a:ext cx="0" cy="1021230"/>
            </a:xfrm>
            <a:prstGeom prst="line">
              <a:avLst/>
            </a:prstGeom>
            <a:ln w="6350">
              <a:solidFill>
                <a:srgbClr val="084D6C"/>
              </a:solidFill>
            </a:ln>
          </p:spPr>
          <p:style>
            <a:lnRef idx="1">
              <a:schemeClr val="accent1"/>
            </a:lnRef>
            <a:fillRef idx="0">
              <a:schemeClr val="accent1"/>
            </a:fillRef>
            <a:effectRef idx="0">
              <a:schemeClr val="accent1"/>
            </a:effectRef>
            <a:fontRef idx="minor">
              <a:schemeClr val="tx1"/>
            </a:fontRef>
          </p:style>
        </p:cxnSp>
      </p:grpSp>
      <p:pic>
        <p:nvPicPr>
          <p:cNvPr id="22" name="Picture 21" descr="Image result for energy and environmental affairs  Logo">
            <a:extLst>
              <a:ext uri="{FF2B5EF4-FFF2-40B4-BE49-F238E27FC236}">
                <a16:creationId xmlns:a16="http://schemas.microsoft.com/office/drawing/2014/main" id="{348044B6-F994-4869-A53F-8BE031134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4324350"/>
            <a:ext cx="595009" cy="5950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AC7DB51-7BC1-4EBB-888A-FF0B2A7A7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4324350"/>
            <a:ext cx="607968" cy="607968"/>
          </a:xfrm>
          <a:prstGeom prst="rect">
            <a:avLst/>
          </a:prstGeom>
        </p:spPr>
      </p:pic>
      <p:pic>
        <p:nvPicPr>
          <p:cNvPr id="13" name="Picture 12" descr="A close up of a sign&#10;&#10;Description automatically generated">
            <a:extLst>
              <a:ext uri="{FF2B5EF4-FFF2-40B4-BE49-F238E27FC236}">
                <a16:creationId xmlns:a16="http://schemas.microsoft.com/office/drawing/2014/main" id="{0E0576B4-5CB1-4511-8F80-EB8A8907A8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4324350"/>
            <a:ext cx="618173" cy="618173"/>
          </a:xfrm>
          <a:prstGeom prst="rect">
            <a:avLst/>
          </a:prstGeom>
        </p:spPr>
      </p:pic>
      <p:pic>
        <p:nvPicPr>
          <p:cNvPr id="24" name="Picture 2" descr="Related image">
            <a:extLst>
              <a:ext uri="{FF2B5EF4-FFF2-40B4-BE49-F238E27FC236}">
                <a16:creationId xmlns:a16="http://schemas.microsoft.com/office/drawing/2014/main" id="{382D1219-C81C-4AD2-BE26-F27569D9DFD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86200" y="44005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clipart&#10;&#10;Description automatically generated">
            <a:extLst>
              <a:ext uri="{FF2B5EF4-FFF2-40B4-BE49-F238E27FC236}">
                <a16:creationId xmlns:a16="http://schemas.microsoft.com/office/drawing/2014/main" id="{5C1A5327-1217-42D5-9488-EF693F6C2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7400" y="4400550"/>
            <a:ext cx="526319" cy="5334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6E143654-AFEC-43A6-A1C0-30937929FE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4412299"/>
            <a:ext cx="533400" cy="521651"/>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5010C230-DE43-4DD2-85FF-C41A6AA212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5400" y="4324350"/>
            <a:ext cx="685800" cy="362940"/>
          </a:xfrm>
          <a:prstGeom prst="rect">
            <a:avLst/>
          </a:prstGeom>
        </p:spPr>
      </p:pic>
      <p:pic>
        <p:nvPicPr>
          <p:cNvPr id="28" name="Picture 27" descr="A drawing of a person&#10;&#10;Description automatically generated">
            <a:extLst>
              <a:ext uri="{FF2B5EF4-FFF2-40B4-BE49-F238E27FC236}">
                <a16:creationId xmlns:a16="http://schemas.microsoft.com/office/drawing/2014/main" id="{C5832053-168D-4A3E-A4B0-5DD4CFF412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5800" y="4248150"/>
            <a:ext cx="426111" cy="506783"/>
          </a:xfrm>
          <a:prstGeom prst="rect">
            <a:avLst/>
          </a:prstGeom>
        </p:spPr>
      </p:pic>
      <p:pic>
        <p:nvPicPr>
          <p:cNvPr id="30" name="Picture 29" descr="A close up of a logo&#10;&#10;Description automatically generated">
            <a:extLst>
              <a:ext uri="{FF2B5EF4-FFF2-40B4-BE49-F238E27FC236}">
                <a16:creationId xmlns:a16="http://schemas.microsoft.com/office/drawing/2014/main" id="{FB91E5F2-8BA4-49DA-B6F3-2321F04AB7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2800" y="4324350"/>
            <a:ext cx="460744" cy="609600"/>
          </a:xfrm>
          <a:prstGeom prst="rect">
            <a:avLst/>
          </a:prstGeom>
        </p:spPr>
      </p:pic>
      <p:pic>
        <p:nvPicPr>
          <p:cNvPr id="32" name="Picture 31">
            <a:extLst>
              <a:ext uri="{FF2B5EF4-FFF2-40B4-BE49-F238E27FC236}">
                <a16:creationId xmlns:a16="http://schemas.microsoft.com/office/drawing/2014/main" id="{FEA97A23-02EA-424D-8B00-9F6A8B0B0D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7000" y="4324350"/>
            <a:ext cx="609599" cy="618977"/>
          </a:xfrm>
          <a:prstGeom prst="rect">
            <a:avLst/>
          </a:prstGeom>
        </p:spPr>
      </p:pic>
      <p:pic>
        <p:nvPicPr>
          <p:cNvPr id="34" name="Picture 33" descr="A close up of a sign&#10;&#10;Description automatically generated">
            <a:extLst>
              <a:ext uri="{FF2B5EF4-FFF2-40B4-BE49-F238E27FC236}">
                <a16:creationId xmlns:a16="http://schemas.microsoft.com/office/drawing/2014/main" id="{A8DFA261-600B-4063-AC2B-99CBDB1EE30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3600" y="4324350"/>
            <a:ext cx="609600" cy="601508"/>
          </a:xfrm>
          <a:prstGeom prst="rect">
            <a:avLst/>
          </a:prstGeom>
        </p:spPr>
      </p:pic>
      <p:pic>
        <p:nvPicPr>
          <p:cNvPr id="36" name="Picture 35">
            <a:extLst>
              <a:ext uri="{FF2B5EF4-FFF2-40B4-BE49-F238E27FC236}">
                <a16:creationId xmlns:a16="http://schemas.microsoft.com/office/drawing/2014/main" id="{66031E20-4B4C-4719-BF30-3AD6CBF21A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76800" y="4781550"/>
            <a:ext cx="912038" cy="185344"/>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4A929C58-A2AC-46AA-B5C9-D8D1DC7A32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01000" y="4400550"/>
            <a:ext cx="533400" cy="533400"/>
          </a:xfrm>
          <a:prstGeom prst="rect">
            <a:avLst/>
          </a:prstGeom>
        </p:spPr>
      </p:pic>
    </p:spTree>
    <p:extLst>
      <p:ext uri="{BB962C8B-B14F-4D97-AF65-F5344CB8AC3E}">
        <p14:creationId xmlns:p14="http://schemas.microsoft.com/office/powerpoint/2010/main" val="243979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AutoShape 2" descr="Image result for nature conservanc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nature conservanc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8"/>
          <p:cNvSpPr>
            <a:spLocks noGrp="1"/>
          </p:cNvSpPr>
          <p:nvPr>
            <p:ph type="sldNum" sz="quarter" idx="12"/>
          </p:nvPr>
        </p:nvSpPr>
        <p:spPr/>
        <p:txBody>
          <a:bodyPr/>
          <a:lstStyle/>
          <a:p>
            <a:fld id="{BC10594C-12C3-49D5-B979-B8F1D822F98F}" type="slidenum">
              <a:rPr lang="en-US" smtClean="0"/>
              <a:t>7</a:t>
            </a:fld>
            <a:endParaRPr lang="en-US" dirty="0"/>
          </a:p>
        </p:txBody>
      </p:sp>
      <p:sp>
        <p:nvSpPr>
          <p:cNvPr id="10" name="AutoShape 2" descr="Image result for mass audubon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mass audubon logo"/>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itle 1">
            <a:extLst>
              <a:ext uri="{FF2B5EF4-FFF2-40B4-BE49-F238E27FC236}">
                <a16:creationId xmlns:a16="http://schemas.microsoft.com/office/drawing/2014/main" id="{0301C729-11AB-4899-84FC-EDEE63E9510B}"/>
              </a:ext>
            </a:extLst>
          </p:cNvPr>
          <p:cNvSpPr txBox="1">
            <a:spLocks/>
          </p:cNvSpPr>
          <p:nvPr/>
        </p:nvSpPr>
        <p:spPr>
          <a:xfrm>
            <a:off x="138653" y="248599"/>
            <a:ext cx="8544972" cy="60812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84D6C"/>
                </a:solidFill>
                <a:latin typeface="Bahnschrift" panose="020B0502040204020203" pitchFamily="34" charset="0"/>
                <a:cs typeface="Arial" panose="020B0604020202020204" pitchFamily="34" charset="0"/>
              </a:rPr>
              <a:t>Municipal Vulnerability Preparedness (MVP) Program</a:t>
            </a:r>
          </a:p>
        </p:txBody>
      </p:sp>
      <p:sp>
        <p:nvSpPr>
          <p:cNvPr id="20" name="Content Placeholder 2">
            <a:extLst>
              <a:ext uri="{FF2B5EF4-FFF2-40B4-BE49-F238E27FC236}">
                <a16:creationId xmlns:a16="http://schemas.microsoft.com/office/drawing/2014/main" id="{59703EB0-05CD-4796-872B-02619E61BA90}"/>
              </a:ext>
            </a:extLst>
          </p:cNvPr>
          <p:cNvSpPr txBox="1">
            <a:spLocks/>
          </p:cNvSpPr>
          <p:nvPr/>
        </p:nvSpPr>
        <p:spPr>
          <a:xfrm>
            <a:off x="1347066" y="1009982"/>
            <a:ext cx="7699952" cy="1093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600"/>
              </a:spcAft>
              <a:buFont typeface="Arial" panose="020B0604020202020204" pitchFamily="34" charset="0"/>
              <a:buNone/>
            </a:pPr>
            <a:r>
              <a:rPr lang="en-US" sz="2200" dirty="0">
                <a:latin typeface="Bahnschrift" panose="020B0502040204020203" pitchFamily="34" charset="0"/>
                <a:cs typeface="Arial" panose="020B0604020202020204" pitchFamily="34" charset="0"/>
              </a:rPr>
              <a:t>A state and local partnership to build resilience to climate change by building capacity to respond to climate effects at the local level and pilot innovative adaptation practice</a:t>
            </a:r>
          </a:p>
        </p:txBody>
      </p:sp>
      <p:sp>
        <p:nvSpPr>
          <p:cNvPr id="6" name="Rectangle 5">
            <a:extLst>
              <a:ext uri="{FF2B5EF4-FFF2-40B4-BE49-F238E27FC236}">
                <a16:creationId xmlns:a16="http://schemas.microsoft.com/office/drawing/2014/main" id="{0433199D-3CB6-4D4D-B4FF-D1803E0CFC1B}"/>
              </a:ext>
            </a:extLst>
          </p:cNvPr>
          <p:cNvSpPr/>
          <p:nvPr/>
        </p:nvSpPr>
        <p:spPr>
          <a:xfrm>
            <a:off x="1663156" y="3228914"/>
            <a:ext cx="2667000" cy="47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84D6C"/>
                </a:solidFill>
                <a:latin typeface="Bahnschrift" panose="020B0502040204020203" pitchFamily="34" charset="0"/>
              </a:rPr>
              <a:t>300</a:t>
            </a:r>
            <a:r>
              <a:rPr lang="en-US" dirty="0">
                <a:solidFill>
                  <a:srgbClr val="084D6C"/>
                </a:solidFill>
                <a:latin typeface="Bahnschrift" panose="020B0502040204020203" pitchFamily="34" charset="0"/>
              </a:rPr>
              <a:t> high-hazard dams</a:t>
            </a:r>
          </a:p>
        </p:txBody>
      </p:sp>
      <p:sp>
        <p:nvSpPr>
          <p:cNvPr id="15" name="Rectangle 14">
            <a:extLst>
              <a:ext uri="{FF2B5EF4-FFF2-40B4-BE49-F238E27FC236}">
                <a16:creationId xmlns:a16="http://schemas.microsoft.com/office/drawing/2014/main" id="{5563DA37-ACA5-41B5-97DF-8B233739873A}"/>
              </a:ext>
            </a:extLst>
          </p:cNvPr>
          <p:cNvSpPr/>
          <p:nvPr/>
        </p:nvSpPr>
        <p:spPr>
          <a:xfrm>
            <a:off x="1663156" y="3666668"/>
            <a:ext cx="6016625" cy="47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84D6C"/>
                </a:solidFill>
                <a:latin typeface="Bahnschrift" panose="020B0502040204020203" pitchFamily="34" charset="0"/>
              </a:rPr>
              <a:t>12,000+ </a:t>
            </a:r>
            <a:r>
              <a:rPr lang="en-US" dirty="0">
                <a:solidFill>
                  <a:srgbClr val="084D6C"/>
                </a:solidFill>
                <a:latin typeface="Bahnschrift" panose="020B0502040204020203" pitchFamily="34" charset="0"/>
              </a:rPr>
              <a:t>culverts and small bridges needing replacement</a:t>
            </a:r>
          </a:p>
        </p:txBody>
      </p:sp>
      <p:sp>
        <p:nvSpPr>
          <p:cNvPr id="17" name="Rectangle 16">
            <a:extLst>
              <a:ext uri="{FF2B5EF4-FFF2-40B4-BE49-F238E27FC236}">
                <a16:creationId xmlns:a16="http://schemas.microsoft.com/office/drawing/2014/main" id="{586BBADF-D16A-4B9F-8E89-8FFC10EC417A}"/>
              </a:ext>
            </a:extLst>
          </p:cNvPr>
          <p:cNvSpPr/>
          <p:nvPr/>
        </p:nvSpPr>
        <p:spPr>
          <a:xfrm>
            <a:off x="1675855" y="4143314"/>
            <a:ext cx="4781503" cy="47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84D6C"/>
                </a:solidFill>
                <a:latin typeface="Bahnschrift" panose="020B0502040204020203" pitchFamily="34" charset="0"/>
              </a:rPr>
              <a:t>1,100</a:t>
            </a:r>
            <a:r>
              <a:rPr lang="en-US" dirty="0">
                <a:solidFill>
                  <a:srgbClr val="084D6C"/>
                </a:solidFill>
                <a:latin typeface="Bahnschrift" panose="020B0502040204020203" pitchFamily="34" charset="0"/>
              </a:rPr>
              <a:t> municipally-owned coastal structures</a:t>
            </a:r>
          </a:p>
        </p:txBody>
      </p:sp>
      <p:pic>
        <p:nvPicPr>
          <p:cNvPr id="18" name="Picture 2" descr="Related image">
            <a:extLst>
              <a:ext uri="{FF2B5EF4-FFF2-40B4-BE49-F238E27FC236}">
                <a16:creationId xmlns:a16="http://schemas.microsoft.com/office/drawing/2014/main" id="{2FA3892C-75CF-44A4-BEAF-03AF457B46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398" y="1251806"/>
            <a:ext cx="760147" cy="7601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energy and environmental affairs  Logo">
            <a:extLst>
              <a:ext uri="{FF2B5EF4-FFF2-40B4-BE49-F238E27FC236}">
                <a16:creationId xmlns:a16="http://schemas.microsoft.com/office/drawing/2014/main" id="{F0A65059-05D9-4BAC-B5FD-68EC3BF3F7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918" y="2225721"/>
            <a:ext cx="692057" cy="6920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D3768E9-7BD7-44FB-99A5-5F72050A554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107" y="4244509"/>
            <a:ext cx="659677" cy="65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descr="Image result for nature conservancy logo">
            <a:extLst>
              <a:ext uri="{FF2B5EF4-FFF2-40B4-BE49-F238E27FC236}">
                <a16:creationId xmlns:a16="http://schemas.microsoft.com/office/drawing/2014/main" id="{0A72EAC4-3505-4B98-BE58-99C937D591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732" y="3226115"/>
            <a:ext cx="898000" cy="8469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E00FA1-FCCC-4D02-A6BB-E7F56AC00A31}"/>
              </a:ext>
            </a:extLst>
          </p:cNvPr>
          <p:cNvSpPr/>
          <p:nvPr/>
        </p:nvSpPr>
        <p:spPr>
          <a:xfrm>
            <a:off x="1347066" y="2251248"/>
            <a:ext cx="7084036" cy="923330"/>
          </a:xfrm>
          <a:prstGeom prst="rect">
            <a:avLst/>
          </a:prstGeom>
        </p:spPr>
        <p:txBody>
          <a:bodyPr wrap="square">
            <a:spAutoFit/>
          </a:bodyPr>
          <a:lstStyle/>
          <a:p>
            <a:r>
              <a:rPr lang="en-US" dirty="0">
                <a:latin typeface="Bahnschrift" panose="020B0502040204020203" pitchFamily="34" charset="0"/>
                <a:cs typeface="Arial" panose="020B0604020202020204" pitchFamily="34" charset="0"/>
              </a:rPr>
              <a:t>Across the Commonwealth, cities and towns need </a:t>
            </a:r>
            <a:r>
              <a:rPr lang="en-US" b="1" dirty="0">
                <a:latin typeface="Bahnschrift" panose="020B0502040204020203" pitchFamily="34" charset="0"/>
                <a:cs typeface="Arial" panose="020B0604020202020204" pitchFamily="34" charset="0"/>
              </a:rPr>
              <a:t>financial and technical resources to prepare</a:t>
            </a:r>
            <a:r>
              <a:rPr lang="en-US" dirty="0">
                <a:latin typeface="Bahnschrift" panose="020B0502040204020203" pitchFamily="34" charset="0"/>
                <a:cs typeface="Arial" panose="020B0604020202020204" pitchFamily="34" charset="0"/>
              </a:rPr>
              <a:t> their residents, businesses, and aging infrastructure: </a:t>
            </a:r>
            <a:endParaRPr lang="en-US" dirty="0"/>
          </a:p>
        </p:txBody>
      </p:sp>
    </p:spTree>
    <p:extLst>
      <p:ext uri="{BB962C8B-B14F-4D97-AF65-F5344CB8AC3E}">
        <p14:creationId xmlns:p14="http://schemas.microsoft.com/office/powerpoint/2010/main" val="3925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9F3CD016-8BC3-4AB8-AE56-547A3F6F6B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896" y="15240"/>
            <a:ext cx="6656294" cy="5143500"/>
          </a:xfrm>
          <a:prstGeom prst="rect">
            <a:avLst/>
          </a:prstGeom>
        </p:spPr>
      </p:pic>
      <p:sp>
        <p:nvSpPr>
          <p:cNvPr id="4" name="Slide Number Placeholder 3">
            <a:extLst>
              <a:ext uri="{FF2B5EF4-FFF2-40B4-BE49-F238E27FC236}">
                <a16:creationId xmlns:a16="http://schemas.microsoft.com/office/drawing/2014/main" id="{64D46930-5C5B-4F87-BFA8-FCB91B57B605}"/>
              </a:ext>
            </a:extLst>
          </p:cNvPr>
          <p:cNvSpPr>
            <a:spLocks noGrp="1"/>
          </p:cNvSpPr>
          <p:nvPr>
            <p:ph type="sldNum" sz="quarter" idx="12"/>
          </p:nvPr>
        </p:nvSpPr>
        <p:spPr/>
        <p:txBody>
          <a:bodyPr/>
          <a:lstStyle/>
          <a:p>
            <a:fld id="{BC10594C-12C3-49D5-B979-B8F1D822F98F}" type="slidenum">
              <a:rPr lang="en-US" smtClean="0"/>
              <a:t>8</a:t>
            </a:fld>
            <a:endParaRPr lang="en-US" dirty="0"/>
          </a:p>
        </p:txBody>
      </p:sp>
      <p:sp>
        <p:nvSpPr>
          <p:cNvPr id="6" name="Title 2">
            <a:extLst>
              <a:ext uri="{FF2B5EF4-FFF2-40B4-BE49-F238E27FC236}">
                <a16:creationId xmlns:a16="http://schemas.microsoft.com/office/drawing/2014/main" id="{87DBDA7C-322D-4E7C-8212-85339B32EABE}"/>
              </a:ext>
            </a:extLst>
          </p:cNvPr>
          <p:cNvSpPr>
            <a:spLocks noGrp="1"/>
          </p:cNvSpPr>
          <p:nvPr>
            <p:ph type="title"/>
          </p:nvPr>
        </p:nvSpPr>
        <p:spPr>
          <a:xfrm>
            <a:off x="391633" y="960840"/>
            <a:ext cx="5105400" cy="1394210"/>
          </a:xfrm>
        </p:spPr>
        <p:txBody>
          <a:bodyPr>
            <a:noAutofit/>
          </a:bodyPr>
          <a:lstStyle/>
          <a:p>
            <a:pPr algn="l"/>
            <a:br>
              <a:rPr lang="en-US" sz="3000" dirty="0">
                <a:latin typeface="Bahnschrift" panose="020B0502040204020203" pitchFamily="34" charset="0"/>
                <a:cs typeface="Arial" panose="020B0604020202020204" pitchFamily="34" charset="0"/>
              </a:rPr>
            </a:br>
            <a:endParaRPr lang="en-US" sz="3000" dirty="0">
              <a:latin typeface="Bahnschrift" panose="020B0502040204020203" pitchFamily="34" charset="0"/>
              <a:cs typeface="Arial" panose="020B0604020202020204" pitchFamily="34" charset="0"/>
            </a:endParaRPr>
          </a:p>
        </p:txBody>
      </p:sp>
      <p:sp>
        <p:nvSpPr>
          <p:cNvPr id="11" name="Title 2">
            <a:extLst>
              <a:ext uri="{FF2B5EF4-FFF2-40B4-BE49-F238E27FC236}">
                <a16:creationId xmlns:a16="http://schemas.microsoft.com/office/drawing/2014/main" id="{A01BA9F0-B485-4011-A69F-FB465CAB30E4}"/>
              </a:ext>
            </a:extLst>
          </p:cNvPr>
          <p:cNvSpPr txBox="1">
            <a:spLocks/>
          </p:cNvSpPr>
          <p:nvPr/>
        </p:nvSpPr>
        <p:spPr>
          <a:xfrm>
            <a:off x="391633" y="1047750"/>
            <a:ext cx="2580168" cy="40391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latin typeface="Bahnschrift" panose="020B0502040204020203" pitchFamily="34" charset="0"/>
                <a:cs typeface="Arial" panose="020B0604020202020204" pitchFamily="34" charset="0"/>
              </a:rPr>
              <a:t>MVP Designations</a:t>
            </a:r>
            <a:br>
              <a:rPr lang="en-US" sz="1600" dirty="0">
                <a:latin typeface="Bahnschrift" panose="020B0502040204020203" pitchFamily="34" charset="0"/>
                <a:cs typeface="Arial" panose="020B0604020202020204" pitchFamily="34" charset="0"/>
              </a:rPr>
            </a:br>
            <a:r>
              <a:rPr lang="en-US" sz="1600" b="1" dirty="0">
                <a:latin typeface="Bahnschrift" panose="020B0502040204020203" pitchFamily="34" charset="0"/>
                <a:cs typeface="Arial" panose="020B0604020202020204" pitchFamily="34" charset="0"/>
              </a:rPr>
              <a:t>71% </a:t>
            </a:r>
            <a:r>
              <a:rPr lang="en-US" sz="1600" dirty="0">
                <a:latin typeface="Bahnschrift" panose="020B0502040204020203" pitchFamily="34" charset="0"/>
                <a:cs typeface="Arial" panose="020B0604020202020204" pitchFamily="34" charset="0"/>
              </a:rPr>
              <a:t>of the Commonwealth </a:t>
            </a:r>
            <a:br>
              <a:rPr lang="en-US" sz="1600" dirty="0">
                <a:latin typeface="Bahnschrift" panose="020B0502040204020203" pitchFamily="34" charset="0"/>
                <a:cs typeface="Arial" panose="020B0604020202020204" pitchFamily="34" charset="0"/>
              </a:rPr>
            </a:br>
            <a:r>
              <a:rPr lang="en-US" sz="1600" b="1" dirty="0">
                <a:latin typeface="Bahnschrift" panose="020B0502040204020203" pitchFamily="34" charset="0"/>
                <a:cs typeface="Arial" panose="020B0604020202020204" pitchFamily="34" charset="0"/>
              </a:rPr>
              <a:t>249</a:t>
            </a:r>
            <a:r>
              <a:rPr lang="en-US" sz="1600" dirty="0">
                <a:latin typeface="Bahnschrift" panose="020B0502040204020203" pitchFamily="34" charset="0"/>
                <a:cs typeface="Arial" panose="020B0604020202020204" pitchFamily="34" charset="0"/>
              </a:rPr>
              <a:t> communities</a:t>
            </a:r>
          </a:p>
          <a:p>
            <a:pPr algn="l"/>
            <a:endParaRPr lang="en-US" sz="1600" b="1" dirty="0">
              <a:latin typeface="Bahnschrift" panose="020B0502040204020203" pitchFamily="34" charset="0"/>
              <a:cs typeface="Arial" panose="020B0604020202020204" pitchFamily="34" charset="0"/>
            </a:endParaRPr>
          </a:p>
          <a:p>
            <a:pPr algn="l"/>
            <a:r>
              <a:rPr lang="en-US" sz="1600" b="1" dirty="0">
                <a:latin typeface="Bahnschrift" panose="020B0502040204020203" pitchFamily="34" charset="0"/>
                <a:cs typeface="Arial" panose="020B0604020202020204" pitchFamily="34" charset="0"/>
              </a:rPr>
              <a:t>Action Grant Projects</a:t>
            </a:r>
            <a:br>
              <a:rPr lang="en-US" sz="1600" dirty="0">
                <a:latin typeface="Bahnschrift" panose="020B0502040204020203" pitchFamily="34" charset="0"/>
                <a:cs typeface="Arial" panose="020B0604020202020204" pitchFamily="34" charset="0"/>
              </a:rPr>
            </a:br>
            <a:r>
              <a:rPr lang="en-US" sz="1600" dirty="0">
                <a:latin typeface="Bahnschrift" panose="020B0502040204020203" pitchFamily="34" charset="0"/>
                <a:cs typeface="Arial" panose="020B0604020202020204" pitchFamily="34" charset="0"/>
              </a:rPr>
              <a:t>FY 18: </a:t>
            </a:r>
            <a:r>
              <a:rPr lang="en-US" sz="1600" b="1" dirty="0">
                <a:latin typeface="Bahnschrift" panose="020B0502040204020203" pitchFamily="34" charset="0"/>
                <a:cs typeface="Arial" panose="020B0604020202020204" pitchFamily="34" charset="0"/>
              </a:rPr>
              <a:t>37</a:t>
            </a:r>
          </a:p>
          <a:p>
            <a:pPr algn="l"/>
            <a:r>
              <a:rPr lang="en-US" sz="1600" dirty="0">
                <a:latin typeface="Bahnschrift" panose="020B0502040204020203" pitchFamily="34" charset="0"/>
                <a:cs typeface="Arial" panose="020B0604020202020204" pitchFamily="34" charset="0"/>
              </a:rPr>
              <a:t>FY 19: </a:t>
            </a:r>
            <a:r>
              <a:rPr lang="en-US" sz="1600" b="1" dirty="0">
                <a:latin typeface="Bahnschrift" panose="020B0502040204020203" pitchFamily="34" charset="0"/>
                <a:cs typeface="Arial" panose="020B0604020202020204" pitchFamily="34" charset="0"/>
              </a:rPr>
              <a:t>36</a:t>
            </a:r>
          </a:p>
          <a:p>
            <a:pPr algn="l"/>
            <a:r>
              <a:rPr lang="en-US" sz="1600" dirty="0">
                <a:latin typeface="Bahnschrift" panose="020B0502040204020203" pitchFamily="34" charset="0"/>
                <a:cs typeface="Arial" panose="020B0604020202020204" pitchFamily="34" charset="0"/>
              </a:rPr>
              <a:t>FY 20: </a:t>
            </a:r>
            <a:r>
              <a:rPr lang="en-US" sz="1600" b="1" dirty="0">
                <a:latin typeface="Bahnschrift" panose="020B0502040204020203" pitchFamily="34" charset="0"/>
                <a:cs typeface="Arial" panose="020B0604020202020204" pitchFamily="34" charset="0"/>
              </a:rPr>
              <a:t>Released Sept. 2019</a:t>
            </a:r>
          </a:p>
          <a:p>
            <a:pPr algn="l"/>
            <a:endParaRPr lang="en-US" sz="1600" b="1" dirty="0">
              <a:latin typeface="Bahnschrift" panose="020B0502040204020203" pitchFamily="34" charset="0"/>
              <a:cs typeface="Arial" panose="020B0604020202020204" pitchFamily="34" charset="0"/>
            </a:endParaRPr>
          </a:p>
          <a:p>
            <a:pPr algn="l"/>
            <a:r>
              <a:rPr lang="en-US" sz="1600" b="1" dirty="0">
                <a:latin typeface="Bahnschrift" panose="020B0502040204020203" pitchFamily="34" charset="0"/>
                <a:cs typeface="Arial" panose="020B0604020202020204" pitchFamily="34" charset="0"/>
              </a:rPr>
              <a:t>Total Awards</a:t>
            </a:r>
            <a:br>
              <a:rPr lang="en-US" sz="1600" dirty="0">
                <a:latin typeface="Bahnschrift" panose="020B0502040204020203" pitchFamily="34" charset="0"/>
                <a:cs typeface="Arial" panose="020B0604020202020204" pitchFamily="34" charset="0"/>
              </a:rPr>
            </a:br>
            <a:r>
              <a:rPr lang="en-US" sz="1600" b="1" dirty="0">
                <a:latin typeface="Bahnschrift" panose="020B0502040204020203" pitchFamily="34" charset="0"/>
                <a:cs typeface="Arial" panose="020B0604020202020204" pitchFamily="34" charset="0"/>
              </a:rPr>
              <a:t>$17M+ </a:t>
            </a:r>
            <a:r>
              <a:rPr lang="en-US" sz="1600" dirty="0">
                <a:latin typeface="Bahnschrift" panose="020B0502040204020203" pitchFamily="34" charset="0"/>
                <a:cs typeface="Arial" panose="020B0604020202020204" pitchFamily="34" charset="0"/>
              </a:rPr>
              <a:t>in planning and action grants to date</a:t>
            </a:r>
          </a:p>
          <a:p>
            <a:pPr algn="l"/>
            <a:endParaRPr lang="en-US" sz="2000" b="1" dirty="0">
              <a:latin typeface="Bahnschrift" panose="020B0502040204020203" pitchFamily="34" charset="0"/>
              <a:cs typeface="Arial" panose="020B0604020202020204" pitchFamily="34" charset="0"/>
            </a:endParaRPr>
          </a:p>
          <a:p>
            <a:pPr algn="l"/>
            <a:endParaRPr lang="en-US" sz="2000" b="1" dirty="0">
              <a:latin typeface="Bahnschrift" panose="020B0502040204020203" pitchFamily="34" charset="0"/>
              <a:cs typeface="Arial" panose="020B0604020202020204" pitchFamily="34" charset="0"/>
            </a:endParaRPr>
          </a:p>
          <a:p>
            <a:pPr algn="l"/>
            <a:endParaRPr lang="en-US" sz="3000" b="1" dirty="0">
              <a:latin typeface="Bahnschrift" panose="020B0502040204020203" pitchFamily="34" charset="0"/>
              <a:cs typeface="Arial" panose="020B0604020202020204" pitchFamily="34" charset="0"/>
            </a:endParaRPr>
          </a:p>
        </p:txBody>
      </p:sp>
      <p:sp>
        <p:nvSpPr>
          <p:cNvPr id="12" name="Title 2">
            <a:extLst>
              <a:ext uri="{FF2B5EF4-FFF2-40B4-BE49-F238E27FC236}">
                <a16:creationId xmlns:a16="http://schemas.microsoft.com/office/drawing/2014/main" id="{EA665B23-83CB-49F8-AB22-CE4C47F9EEA8}"/>
              </a:ext>
            </a:extLst>
          </p:cNvPr>
          <p:cNvSpPr txBox="1">
            <a:spLocks/>
          </p:cNvSpPr>
          <p:nvPr/>
        </p:nvSpPr>
        <p:spPr>
          <a:xfrm>
            <a:off x="391633" y="3486150"/>
            <a:ext cx="3619500" cy="1289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latin typeface="Bahnschrift" panose="020B0502040204020203" pitchFamily="34" charset="0"/>
              <a:cs typeface="Arial" panose="020B0604020202020204" pitchFamily="34" charset="0"/>
            </a:endParaRPr>
          </a:p>
        </p:txBody>
      </p:sp>
      <p:sp>
        <p:nvSpPr>
          <p:cNvPr id="7" name="TextBox 6">
            <a:extLst>
              <a:ext uri="{FF2B5EF4-FFF2-40B4-BE49-F238E27FC236}">
                <a16:creationId xmlns:a16="http://schemas.microsoft.com/office/drawing/2014/main" id="{9EC48561-197A-485F-AE7F-3A2A294FD744}"/>
              </a:ext>
            </a:extLst>
          </p:cNvPr>
          <p:cNvSpPr txBox="1"/>
          <p:nvPr/>
        </p:nvSpPr>
        <p:spPr>
          <a:xfrm>
            <a:off x="381000" y="193284"/>
            <a:ext cx="4191000" cy="584775"/>
          </a:xfrm>
          <a:prstGeom prst="rect">
            <a:avLst/>
          </a:prstGeom>
          <a:noFill/>
        </p:spPr>
        <p:txBody>
          <a:bodyPr wrap="square" rtlCol="0">
            <a:spAutoFit/>
          </a:bodyPr>
          <a:lstStyle/>
          <a:p>
            <a:r>
              <a:rPr lang="en-US" sz="3200" b="1" dirty="0">
                <a:latin typeface="Bahnschrift" panose="020B0502040204020203" pitchFamily="34" charset="0"/>
              </a:rPr>
              <a:t>Three Years of MVP</a:t>
            </a:r>
          </a:p>
        </p:txBody>
      </p:sp>
    </p:spTree>
    <p:extLst>
      <p:ext uri="{BB962C8B-B14F-4D97-AF65-F5344CB8AC3E}">
        <p14:creationId xmlns:p14="http://schemas.microsoft.com/office/powerpoint/2010/main" val="169143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map&#10;&#10;Description automatically generated">
            <a:extLst>
              <a:ext uri="{FF2B5EF4-FFF2-40B4-BE49-F238E27FC236}">
                <a16:creationId xmlns:a16="http://schemas.microsoft.com/office/drawing/2014/main" id="{08B06445-D5D8-4A44-8738-A4168DA93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95250"/>
            <a:ext cx="7827745" cy="5535445"/>
          </a:xfrm>
          <a:prstGeom prst="rect">
            <a:avLst/>
          </a:prstGeom>
        </p:spPr>
      </p:pic>
      <p:sp>
        <p:nvSpPr>
          <p:cNvPr id="23" name="Title 1">
            <a:extLst>
              <a:ext uri="{FF2B5EF4-FFF2-40B4-BE49-F238E27FC236}">
                <a16:creationId xmlns:a16="http://schemas.microsoft.com/office/drawing/2014/main" id="{C94623FB-0869-474B-AFB2-28187DEC6C9C}"/>
              </a:ext>
            </a:extLst>
          </p:cNvPr>
          <p:cNvSpPr>
            <a:spLocks noGrp="1"/>
          </p:cNvSpPr>
          <p:nvPr>
            <p:ph type="title"/>
          </p:nvPr>
        </p:nvSpPr>
        <p:spPr>
          <a:xfrm>
            <a:off x="228599" y="209550"/>
            <a:ext cx="5979367" cy="613171"/>
          </a:xfrm>
          <a:noFill/>
        </p:spPr>
        <p:txBody>
          <a:bodyPr vert="horz" lIns="91440" tIns="45720" rIns="91440" bIns="45720" rtlCol="0" anchor="ctr">
            <a:normAutofit/>
          </a:bodyPr>
          <a:lstStyle/>
          <a:p>
            <a:pPr algn="l"/>
            <a:r>
              <a:rPr lang="en-US" sz="3200" b="1" dirty="0">
                <a:latin typeface="Bahnschrift" panose="020B0502040204020203" pitchFamily="34" charset="0"/>
                <a:cs typeface="Arial" panose="020B0604020202020204" pitchFamily="34" charset="0"/>
              </a:rPr>
              <a:t>MVP Regions</a:t>
            </a:r>
          </a:p>
        </p:txBody>
      </p:sp>
      <p:grpSp>
        <p:nvGrpSpPr>
          <p:cNvPr id="40" name="Group 39">
            <a:extLst>
              <a:ext uri="{FF2B5EF4-FFF2-40B4-BE49-F238E27FC236}">
                <a16:creationId xmlns:a16="http://schemas.microsoft.com/office/drawing/2014/main" id="{A464F11C-9AD2-4C36-96A5-C064DF4F0184}"/>
              </a:ext>
            </a:extLst>
          </p:cNvPr>
          <p:cNvGrpSpPr/>
          <p:nvPr/>
        </p:nvGrpSpPr>
        <p:grpSpPr>
          <a:xfrm>
            <a:off x="1219200" y="1123950"/>
            <a:ext cx="5867400" cy="2562999"/>
            <a:chOff x="1219200" y="1123950"/>
            <a:chExt cx="5867400" cy="2562999"/>
          </a:xfrm>
        </p:grpSpPr>
        <p:sp>
          <p:nvSpPr>
            <p:cNvPr id="15" name="TextBox 14">
              <a:extLst>
                <a:ext uri="{FF2B5EF4-FFF2-40B4-BE49-F238E27FC236}">
                  <a16:creationId xmlns:a16="http://schemas.microsoft.com/office/drawing/2014/main" id="{788DBB35-4574-4040-8D17-71F33C7D433A}"/>
                </a:ext>
              </a:extLst>
            </p:cNvPr>
            <p:cNvSpPr txBox="1"/>
            <p:nvPr/>
          </p:nvSpPr>
          <p:spPr>
            <a:xfrm>
              <a:off x="4343400" y="2433250"/>
              <a:ext cx="685800" cy="276999"/>
            </a:xfrm>
            <a:prstGeom prst="rect">
              <a:avLst/>
            </a:prstGeom>
            <a:solidFill>
              <a:srgbClr val="008080"/>
            </a:solidFill>
          </p:spPr>
          <p:txBody>
            <a:bodyPr wrap="square" rtlCol="0">
              <a:spAutoFit/>
            </a:bodyPr>
            <a:lstStyle/>
            <a:p>
              <a:pPr algn="ctr"/>
              <a:r>
                <a:rPr lang="en-US" sz="1200" dirty="0">
                  <a:solidFill>
                    <a:schemeClr val="bg1">
                      <a:lumMod val="95000"/>
                    </a:schemeClr>
                  </a:solidFill>
                  <a:latin typeface="Bahnschrift" panose="020B0502040204020203" pitchFamily="34" charset="0"/>
                </a:rPr>
                <a:t>Central</a:t>
              </a:r>
            </a:p>
          </p:txBody>
        </p:sp>
        <p:sp>
          <p:nvSpPr>
            <p:cNvPr id="16" name="TextBox 15">
              <a:extLst>
                <a:ext uri="{FF2B5EF4-FFF2-40B4-BE49-F238E27FC236}">
                  <a16:creationId xmlns:a16="http://schemas.microsoft.com/office/drawing/2014/main" id="{BF3C9880-497E-498D-8AE1-19A9C36553DD}"/>
                </a:ext>
              </a:extLst>
            </p:cNvPr>
            <p:cNvSpPr txBox="1"/>
            <p:nvPr/>
          </p:nvSpPr>
          <p:spPr>
            <a:xfrm>
              <a:off x="5410200" y="1123950"/>
              <a:ext cx="914400" cy="276999"/>
            </a:xfrm>
            <a:prstGeom prst="rect">
              <a:avLst/>
            </a:prstGeom>
            <a:solidFill>
              <a:srgbClr val="008080"/>
            </a:solidFill>
            <a:ln>
              <a:noFill/>
            </a:ln>
          </p:spPr>
          <p:txBody>
            <a:bodyPr wrap="square" rtlCol="0">
              <a:spAutoFit/>
            </a:bodyPr>
            <a:lstStyle/>
            <a:p>
              <a:pPr algn="ctr"/>
              <a:r>
                <a:rPr lang="en-US" sz="1200" dirty="0">
                  <a:solidFill>
                    <a:schemeClr val="bg1">
                      <a:lumMod val="95000"/>
                    </a:schemeClr>
                  </a:solidFill>
                  <a:latin typeface="Bahnschrift" panose="020B0502040204020203" pitchFamily="34" charset="0"/>
                </a:rPr>
                <a:t>Northeast</a:t>
              </a:r>
            </a:p>
          </p:txBody>
        </p:sp>
        <p:sp>
          <p:nvSpPr>
            <p:cNvPr id="17" name="TextBox 16">
              <a:extLst>
                <a:ext uri="{FF2B5EF4-FFF2-40B4-BE49-F238E27FC236}">
                  <a16:creationId xmlns:a16="http://schemas.microsoft.com/office/drawing/2014/main" id="{D045A987-F3AC-4FE8-B081-019A7D15DA43}"/>
                </a:ext>
              </a:extLst>
            </p:cNvPr>
            <p:cNvSpPr txBox="1"/>
            <p:nvPr/>
          </p:nvSpPr>
          <p:spPr>
            <a:xfrm>
              <a:off x="5410200" y="2110085"/>
              <a:ext cx="762000" cy="461665"/>
            </a:xfrm>
            <a:prstGeom prst="rect">
              <a:avLst/>
            </a:prstGeom>
            <a:solidFill>
              <a:srgbClr val="008080"/>
            </a:solidFill>
            <a:ln>
              <a:noFill/>
            </a:ln>
          </p:spPr>
          <p:txBody>
            <a:bodyPr wrap="square" rtlCol="0">
              <a:spAutoFit/>
            </a:bodyPr>
            <a:lstStyle/>
            <a:p>
              <a:pPr algn="ctr"/>
              <a:r>
                <a:rPr lang="en-US" sz="1200" dirty="0">
                  <a:solidFill>
                    <a:schemeClr val="bg1">
                      <a:lumMod val="95000"/>
                    </a:schemeClr>
                  </a:solidFill>
                  <a:latin typeface="Bahnschrift" panose="020B0502040204020203" pitchFamily="34" charset="0"/>
                </a:rPr>
                <a:t>Greater Boston</a:t>
              </a:r>
            </a:p>
          </p:txBody>
        </p:sp>
        <p:sp>
          <p:nvSpPr>
            <p:cNvPr id="18" name="TextBox 17">
              <a:extLst>
                <a:ext uri="{FF2B5EF4-FFF2-40B4-BE49-F238E27FC236}">
                  <a16:creationId xmlns:a16="http://schemas.microsoft.com/office/drawing/2014/main" id="{257AC585-22A6-41C0-80CE-723B9C3FE43D}"/>
                </a:ext>
              </a:extLst>
            </p:cNvPr>
            <p:cNvSpPr txBox="1"/>
            <p:nvPr/>
          </p:nvSpPr>
          <p:spPr>
            <a:xfrm>
              <a:off x="6172200" y="3409950"/>
              <a:ext cx="914400" cy="276999"/>
            </a:xfrm>
            <a:prstGeom prst="rect">
              <a:avLst/>
            </a:prstGeom>
            <a:solidFill>
              <a:srgbClr val="008080"/>
            </a:solidFill>
            <a:ln>
              <a:noFill/>
            </a:ln>
          </p:spPr>
          <p:txBody>
            <a:bodyPr wrap="square" rtlCol="0">
              <a:spAutoFit/>
            </a:bodyPr>
            <a:lstStyle/>
            <a:p>
              <a:pPr algn="ctr"/>
              <a:r>
                <a:rPr lang="en-US" sz="1200" dirty="0">
                  <a:solidFill>
                    <a:schemeClr val="bg1">
                      <a:lumMod val="95000"/>
                    </a:schemeClr>
                  </a:solidFill>
                  <a:latin typeface="Bahnschrift" panose="020B0502040204020203" pitchFamily="34" charset="0"/>
                </a:rPr>
                <a:t>Southeast</a:t>
              </a:r>
            </a:p>
          </p:txBody>
        </p:sp>
        <p:sp>
          <p:nvSpPr>
            <p:cNvPr id="7" name="TextBox 6">
              <a:extLst>
                <a:ext uri="{FF2B5EF4-FFF2-40B4-BE49-F238E27FC236}">
                  <a16:creationId xmlns:a16="http://schemas.microsoft.com/office/drawing/2014/main" id="{2D840BFA-9CDF-41DF-BD79-32C9E4A20267}"/>
                </a:ext>
              </a:extLst>
            </p:cNvPr>
            <p:cNvSpPr txBox="1"/>
            <p:nvPr/>
          </p:nvSpPr>
          <p:spPr>
            <a:xfrm>
              <a:off x="1219200" y="2110085"/>
              <a:ext cx="1066800" cy="461665"/>
            </a:xfrm>
            <a:prstGeom prst="rect">
              <a:avLst/>
            </a:prstGeom>
            <a:solidFill>
              <a:srgbClr val="008080"/>
            </a:solidFill>
          </p:spPr>
          <p:txBody>
            <a:bodyPr wrap="square" rtlCol="0">
              <a:spAutoFit/>
            </a:bodyPr>
            <a:lstStyle/>
            <a:p>
              <a:pPr algn="ctr"/>
              <a:r>
                <a:rPr lang="en-US" sz="1200" dirty="0">
                  <a:solidFill>
                    <a:schemeClr val="bg1">
                      <a:lumMod val="95000"/>
                    </a:schemeClr>
                  </a:solidFill>
                  <a:latin typeface="Bahnschrift" panose="020B0502040204020203" pitchFamily="34" charset="0"/>
                </a:rPr>
                <a:t>Berkshires &amp; </a:t>
              </a:r>
              <a:r>
                <a:rPr lang="en-US" sz="1200" dirty="0" err="1">
                  <a:solidFill>
                    <a:schemeClr val="bg1">
                      <a:lumMod val="95000"/>
                    </a:schemeClr>
                  </a:solidFill>
                  <a:latin typeface="Bahnschrift" panose="020B0502040204020203" pitchFamily="34" charset="0"/>
                </a:rPr>
                <a:t>Hilltowns</a:t>
              </a:r>
              <a:endParaRPr lang="en-US" sz="1200" dirty="0">
                <a:solidFill>
                  <a:schemeClr val="bg1">
                    <a:lumMod val="95000"/>
                  </a:schemeClr>
                </a:solidFill>
                <a:latin typeface="Bahnschrift" panose="020B0502040204020203" pitchFamily="34" charset="0"/>
              </a:endParaRPr>
            </a:p>
          </p:txBody>
        </p:sp>
        <p:sp>
          <p:nvSpPr>
            <p:cNvPr id="8" name="TextBox 7">
              <a:extLst>
                <a:ext uri="{FF2B5EF4-FFF2-40B4-BE49-F238E27FC236}">
                  <a16:creationId xmlns:a16="http://schemas.microsoft.com/office/drawing/2014/main" id="{F57E4182-16AF-4CDF-9E0B-693EE3EE6B22}"/>
                </a:ext>
              </a:extLst>
            </p:cNvPr>
            <p:cNvSpPr txBox="1"/>
            <p:nvPr/>
          </p:nvSpPr>
          <p:spPr>
            <a:xfrm>
              <a:off x="2971800" y="1428750"/>
              <a:ext cx="1066800" cy="461665"/>
            </a:xfrm>
            <a:prstGeom prst="rect">
              <a:avLst/>
            </a:prstGeom>
            <a:solidFill>
              <a:srgbClr val="008080"/>
            </a:solidFill>
            <a:ln>
              <a:noFill/>
            </a:ln>
          </p:spPr>
          <p:txBody>
            <a:bodyPr wrap="square" rtlCol="0">
              <a:spAutoFit/>
            </a:bodyPr>
            <a:lstStyle/>
            <a:p>
              <a:pPr algn="ctr"/>
              <a:r>
                <a:rPr lang="en-US" sz="1200" dirty="0">
                  <a:solidFill>
                    <a:schemeClr val="bg1">
                      <a:lumMod val="95000"/>
                    </a:schemeClr>
                  </a:solidFill>
                  <a:latin typeface="Bahnschrift" panose="020B0502040204020203" pitchFamily="34" charset="0"/>
                </a:rPr>
                <a:t>Greater CT River Valley</a:t>
              </a:r>
            </a:p>
          </p:txBody>
        </p:sp>
      </p:grpSp>
      <p:cxnSp>
        <p:nvCxnSpPr>
          <p:cNvPr id="20" name="Straight Connector 19">
            <a:extLst>
              <a:ext uri="{FF2B5EF4-FFF2-40B4-BE49-F238E27FC236}">
                <a16:creationId xmlns:a16="http://schemas.microsoft.com/office/drawing/2014/main" id="{C6CD34FD-99FE-48A2-91C5-BEB3180F9774}"/>
              </a:ext>
            </a:extLst>
          </p:cNvPr>
          <p:cNvCxnSpPr>
            <a:cxnSpLocks/>
          </p:cNvCxnSpPr>
          <p:nvPr/>
        </p:nvCxnSpPr>
        <p:spPr>
          <a:xfrm>
            <a:off x="6172200" y="1200150"/>
            <a:ext cx="609600" cy="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D380B16-9225-4589-BA5F-1AA06068C22B}"/>
              </a:ext>
            </a:extLst>
          </p:cNvPr>
          <p:cNvSpPr/>
          <p:nvPr/>
        </p:nvSpPr>
        <p:spPr>
          <a:xfrm>
            <a:off x="6781800" y="1047750"/>
            <a:ext cx="2209800" cy="707886"/>
          </a:xfrm>
          <a:prstGeom prst="rect">
            <a:avLst/>
          </a:prstGeom>
        </p:spPr>
        <p:txBody>
          <a:bodyPr wrap="square">
            <a:spAutoFit/>
          </a:bodyPr>
          <a:lstStyle/>
          <a:p>
            <a:r>
              <a:rPr lang="en-US" sz="1000" dirty="0">
                <a:solidFill>
                  <a:srgbClr val="008080"/>
                </a:solidFill>
                <a:latin typeface="Bahnschrift" panose="020B0502040204020203" pitchFamily="34" charset="0"/>
              </a:rPr>
              <a:t>Regional Coordinator: </a:t>
            </a:r>
          </a:p>
          <a:p>
            <a:r>
              <a:rPr lang="en-US" sz="1000" dirty="0">
                <a:latin typeface="Bahnschrift" panose="020B0502040204020203" pitchFamily="34" charset="0"/>
              </a:rPr>
              <a:t>Michelle Rowden – DEP Lawrence</a:t>
            </a:r>
          </a:p>
          <a:p>
            <a:r>
              <a:rPr lang="en-US" sz="1000" dirty="0">
                <a:latin typeface="Bahnschrift" panose="020B0502040204020203" pitchFamily="34" charset="0"/>
              </a:rPr>
              <a:t>michelle.rowden@mass.gov</a:t>
            </a:r>
          </a:p>
          <a:p>
            <a:endParaRPr lang="en-US" sz="1000" dirty="0">
              <a:latin typeface="Bahnschrift" panose="020B0502040204020203" pitchFamily="34" charset="0"/>
            </a:endParaRPr>
          </a:p>
        </p:txBody>
      </p:sp>
      <p:sp>
        <p:nvSpPr>
          <p:cNvPr id="24" name="Rectangle 23">
            <a:extLst>
              <a:ext uri="{FF2B5EF4-FFF2-40B4-BE49-F238E27FC236}">
                <a16:creationId xmlns:a16="http://schemas.microsoft.com/office/drawing/2014/main" id="{51E509B6-F7C8-4C2F-9C55-3FF8E0B8B063}"/>
              </a:ext>
            </a:extLst>
          </p:cNvPr>
          <p:cNvSpPr/>
          <p:nvPr/>
        </p:nvSpPr>
        <p:spPr>
          <a:xfrm>
            <a:off x="6705600" y="2114550"/>
            <a:ext cx="2286000" cy="553998"/>
          </a:xfrm>
          <a:prstGeom prst="rect">
            <a:avLst/>
          </a:prstGeom>
        </p:spPr>
        <p:txBody>
          <a:bodyPr wrap="square">
            <a:spAutoFit/>
          </a:bodyPr>
          <a:lstStyle/>
          <a:p>
            <a:r>
              <a:rPr lang="en-US" sz="1000" dirty="0">
                <a:solidFill>
                  <a:srgbClr val="008080"/>
                </a:solidFill>
                <a:latin typeface="Bahnschrift" panose="020B0502040204020203" pitchFamily="34" charset="0"/>
              </a:rPr>
              <a:t>Regional Coordinator: </a:t>
            </a:r>
          </a:p>
          <a:p>
            <a:r>
              <a:rPr lang="en-US" sz="1000" dirty="0">
                <a:latin typeface="Bahnschrift" panose="020B0502040204020203" pitchFamily="34" charset="0"/>
              </a:rPr>
              <a:t>Carolyn </a:t>
            </a:r>
            <a:r>
              <a:rPr lang="en-US" sz="1000" dirty="0" err="1">
                <a:latin typeface="Bahnschrift" panose="020B0502040204020203" pitchFamily="34" charset="0"/>
              </a:rPr>
              <a:t>Meklenburg</a:t>
            </a:r>
            <a:r>
              <a:rPr lang="en-US" sz="1000" dirty="0">
                <a:latin typeface="Bahnschrift" panose="020B0502040204020203" pitchFamily="34" charset="0"/>
              </a:rPr>
              <a:t> – EEA Boston</a:t>
            </a:r>
          </a:p>
          <a:p>
            <a:r>
              <a:rPr lang="en-US" sz="1000" dirty="0">
                <a:latin typeface="Bahnschrift" panose="020B0502040204020203" pitchFamily="34" charset="0"/>
              </a:rPr>
              <a:t>carolyn.meklenburg@mass.gov</a:t>
            </a:r>
          </a:p>
        </p:txBody>
      </p:sp>
      <p:cxnSp>
        <p:nvCxnSpPr>
          <p:cNvPr id="25" name="Straight Connector 24">
            <a:extLst>
              <a:ext uri="{FF2B5EF4-FFF2-40B4-BE49-F238E27FC236}">
                <a16:creationId xmlns:a16="http://schemas.microsoft.com/office/drawing/2014/main" id="{30CBF86E-A948-4B7E-9843-7D4895695861}"/>
              </a:ext>
            </a:extLst>
          </p:cNvPr>
          <p:cNvCxnSpPr>
            <a:cxnSpLocks/>
          </p:cNvCxnSpPr>
          <p:nvPr/>
        </p:nvCxnSpPr>
        <p:spPr>
          <a:xfrm>
            <a:off x="6096000" y="2266950"/>
            <a:ext cx="609600" cy="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1F5AD8-0693-4ED8-9B6D-13F892412C9D}"/>
              </a:ext>
            </a:extLst>
          </p:cNvPr>
          <p:cNvSpPr/>
          <p:nvPr/>
        </p:nvSpPr>
        <p:spPr>
          <a:xfrm>
            <a:off x="4191000" y="4248150"/>
            <a:ext cx="2057400" cy="553998"/>
          </a:xfrm>
          <a:prstGeom prst="rect">
            <a:avLst/>
          </a:prstGeom>
        </p:spPr>
        <p:txBody>
          <a:bodyPr wrap="square">
            <a:spAutoFit/>
          </a:bodyPr>
          <a:lstStyle/>
          <a:p>
            <a:r>
              <a:rPr lang="en-US" sz="1000" dirty="0">
                <a:solidFill>
                  <a:srgbClr val="008080"/>
                </a:solidFill>
                <a:latin typeface="Bahnschrift" panose="020B0502040204020203" pitchFamily="34" charset="0"/>
              </a:rPr>
              <a:t>Regional Coordinator: </a:t>
            </a:r>
          </a:p>
          <a:p>
            <a:r>
              <a:rPr lang="en-US" sz="1000" dirty="0">
                <a:latin typeface="Bahnschrift" panose="020B0502040204020203" pitchFamily="34" charset="0"/>
              </a:rPr>
              <a:t>Courtney Rocha – DEP Lakeville</a:t>
            </a:r>
          </a:p>
          <a:p>
            <a:r>
              <a:rPr lang="en-US" sz="1000" dirty="0">
                <a:latin typeface="Bahnschrift" panose="020B0502040204020203" pitchFamily="34" charset="0"/>
              </a:rPr>
              <a:t>courtney.rocha@mass.gov</a:t>
            </a:r>
          </a:p>
        </p:txBody>
      </p:sp>
      <p:cxnSp>
        <p:nvCxnSpPr>
          <p:cNvPr id="27" name="Straight Connector 26">
            <a:extLst>
              <a:ext uri="{FF2B5EF4-FFF2-40B4-BE49-F238E27FC236}">
                <a16:creationId xmlns:a16="http://schemas.microsoft.com/office/drawing/2014/main" id="{A6275749-51CF-477C-9D26-CD0DDB78AA43}"/>
              </a:ext>
            </a:extLst>
          </p:cNvPr>
          <p:cNvCxnSpPr>
            <a:cxnSpLocks/>
          </p:cNvCxnSpPr>
          <p:nvPr/>
        </p:nvCxnSpPr>
        <p:spPr>
          <a:xfrm>
            <a:off x="5562600" y="4400550"/>
            <a:ext cx="838200" cy="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2ED591-5D60-487F-99C7-EFB4F55D38ED}"/>
              </a:ext>
            </a:extLst>
          </p:cNvPr>
          <p:cNvCxnSpPr>
            <a:cxnSpLocks/>
          </p:cNvCxnSpPr>
          <p:nvPr/>
        </p:nvCxnSpPr>
        <p:spPr>
          <a:xfrm flipV="1">
            <a:off x="6400800" y="3714750"/>
            <a:ext cx="0" cy="68580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B48C7EB-4F12-447D-AA19-7CD7DC9BF90B}"/>
              </a:ext>
            </a:extLst>
          </p:cNvPr>
          <p:cNvSpPr/>
          <p:nvPr/>
        </p:nvSpPr>
        <p:spPr>
          <a:xfrm>
            <a:off x="762000" y="3181350"/>
            <a:ext cx="2057400" cy="400110"/>
          </a:xfrm>
          <a:prstGeom prst="rect">
            <a:avLst/>
          </a:prstGeom>
        </p:spPr>
        <p:txBody>
          <a:bodyPr wrap="square">
            <a:spAutoFit/>
          </a:bodyPr>
          <a:lstStyle/>
          <a:p>
            <a:r>
              <a:rPr lang="en-US" sz="1000" dirty="0">
                <a:solidFill>
                  <a:srgbClr val="008080"/>
                </a:solidFill>
                <a:latin typeface="Bahnschrift" panose="020B0502040204020203" pitchFamily="34" charset="0"/>
              </a:rPr>
              <a:t>Regional Coordinator: </a:t>
            </a:r>
          </a:p>
          <a:p>
            <a:r>
              <a:rPr lang="en-US" sz="1000" dirty="0">
                <a:latin typeface="Bahnschrift" panose="020B0502040204020203" pitchFamily="34" charset="0"/>
              </a:rPr>
              <a:t>(to be filled) - DEP Pittsfield</a:t>
            </a:r>
          </a:p>
        </p:txBody>
      </p:sp>
      <p:cxnSp>
        <p:nvCxnSpPr>
          <p:cNvPr id="35" name="Straight Connector 34">
            <a:extLst>
              <a:ext uri="{FF2B5EF4-FFF2-40B4-BE49-F238E27FC236}">
                <a16:creationId xmlns:a16="http://schemas.microsoft.com/office/drawing/2014/main" id="{6B8A271C-7408-48EC-8620-193CC8D79A3A}"/>
              </a:ext>
            </a:extLst>
          </p:cNvPr>
          <p:cNvCxnSpPr>
            <a:cxnSpLocks/>
          </p:cNvCxnSpPr>
          <p:nvPr/>
        </p:nvCxnSpPr>
        <p:spPr>
          <a:xfrm flipV="1">
            <a:off x="1447800" y="2495550"/>
            <a:ext cx="0" cy="68580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6618278-7233-40DF-A38B-B22478D79595}"/>
              </a:ext>
            </a:extLst>
          </p:cNvPr>
          <p:cNvSpPr/>
          <p:nvPr/>
        </p:nvSpPr>
        <p:spPr>
          <a:xfrm>
            <a:off x="3429000" y="3333750"/>
            <a:ext cx="1981200" cy="400110"/>
          </a:xfrm>
          <a:prstGeom prst="rect">
            <a:avLst/>
          </a:prstGeom>
        </p:spPr>
        <p:txBody>
          <a:bodyPr wrap="square">
            <a:spAutoFit/>
          </a:bodyPr>
          <a:lstStyle/>
          <a:p>
            <a:r>
              <a:rPr lang="en-US" sz="1000" dirty="0">
                <a:solidFill>
                  <a:srgbClr val="008080"/>
                </a:solidFill>
                <a:latin typeface="Bahnschrift" panose="020B0502040204020203" pitchFamily="34" charset="0"/>
              </a:rPr>
              <a:t>Regional Coordinator: </a:t>
            </a:r>
          </a:p>
          <a:p>
            <a:r>
              <a:rPr lang="en-US" sz="1000" dirty="0">
                <a:latin typeface="Bahnschrift" panose="020B0502040204020203" pitchFamily="34" charset="0"/>
              </a:rPr>
              <a:t>(to be filled) – DEP Worcester</a:t>
            </a:r>
          </a:p>
        </p:txBody>
      </p:sp>
      <p:cxnSp>
        <p:nvCxnSpPr>
          <p:cNvPr id="37" name="Straight Connector 36">
            <a:extLst>
              <a:ext uri="{FF2B5EF4-FFF2-40B4-BE49-F238E27FC236}">
                <a16:creationId xmlns:a16="http://schemas.microsoft.com/office/drawing/2014/main" id="{BBD79269-E409-4C53-8A5D-D408954A4E38}"/>
              </a:ext>
            </a:extLst>
          </p:cNvPr>
          <p:cNvCxnSpPr>
            <a:cxnSpLocks/>
          </p:cNvCxnSpPr>
          <p:nvPr/>
        </p:nvCxnSpPr>
        <p:spPr>
          <a:xfrm flipV="1">
            <a:off x="4457700" y="2647950"/>
            <a:ext cx="0" cy="68580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6E40521-AC2F-4022-80EB-95BECC263975}"/>
              </a:ext>
            </a:extLst>
          </p:cNvPr>
          <p:cNvSpPr/>
          <p:nvPr/>
        </p:nvSpPr>
        <p:spPr>
          <a:xfrm>
            <a:off x="3200400" y="666750"/>
            <a:ext cx="1981200" cy="400110"/>
          </a:xfrm>
          <a:prstGeom prst="rect">
            <a:avLst/>
          </a:prstGeom>
        </p:spPr>
        <p:txBody>
          <a:bodyPr wrap="square">
            <a:spAutoFit/>
          </a:bodyPr>
          <a:lstStyle/>
          <a:p>
            <a:r>
              <a:rPr lang="en-US" sz="1000" dirty="0">
                <a:solidFill>
                  <a:srgbClr val="008080"/>
                </a:solidFill>
                <a:latin typeface="Bahnschrift" panose="020B0502040204020203" pitchFamily="34" charset="0"/>
              </a:rPr>
              <a:t>Regional Coordinator: </a:t>
            </a:r>
          </a:p>
          <a:p>
            <a:r>
              <a:rPr lang="en-US" sz="1000" dirty="0">
                <a:latin typeface="Bahnschrift" panose="020B0502040204020203" pitchFamily="34" charset="0"/>
              </a:rPr>
              <a:t>(to be filled) – DEP Springfield</a:t>
            </a:r>
          </a:p>
        </p:txBody>
      </p:sp>
      <p:cxnSp>
        <p:nvCxnSpPr>
          <p:cNvPr id="39" name="Straight Connector 38">
            <a:extLst>
              <a:ext uri="{FF2B5EF4-FFF2-40B4-BE49-F238E27FC236}">
                <a16:creationId xmlns:a16="http://schemas.microsoft.com/office/drawing/2014/main" id="{7556A979-7BC7-4A92-A89A-9B77130E3BFD}"/>
              </a:ext>
            </a:extLst>
          </p:cNvPr>
          <p:cNvCxnSpPr>
            <a:cxnSpLocks/>
          </p:cNvCxnSpPr>
          <p:nvPr/>
        </p:nvCxnSpPr>
        <p:spPr>
          <a:xfrm flipV="1">
            <a:off x="3352800" y="1047750"/>
            <a:ext cx="0" cy="381000"/>
          </a:xfrm>
          <a:prstGeom prst="line">
            <a:avLst/>
          </a:prstGeom>
          <a:ln w="28575">
            <a:solidFill>
              <a:srgbClr val="0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198199"/>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19278</TotalTime>
  <Words>1740</Words>
  <Application>Microsoft Office PowerPoint</Application>
  <PresentationFormat>On-screen Show (16:9)</PresentationFormat>
  <Paragraphs>310</Paragraphs>
  <Slides>24</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Bahnschrift</vt:lpstr>
      <vt:lpstr>Calibri</vt:lpstr>
      <vt:lpstr>Century Gothic</vt:lpstr>
      <vt:lpstr>Verdana</vt:lpstr>
      <vt:lpstr>Wingdings</vt:lpstr>
      <vt:lpstr>Office Theme</vt:lpstr>
      <vt:lpstr>itdpowerpointtemplate</vt:lpstr>
      <vt:lpstr>1_itdpowerpointtemplate</vt:lpstr>
      <vt:lpstr>Climate Change &amp; the Commonwealth</vt:lpstr>
      <vt:lpstr>Executive Order 569 - 2016</vt:lpstr>
      <vt:lpstr>Massachusetts State Hazard Mitigation and Climate Adaptation Plan (SHMCAP) - September 2018</vt:lpstr>
      <vt:lpstr>PowerPoint Presentation</vt:lpstr>
      <vt:lpstr>PowerPoint Presentation</vt:lpstr>
      <vt:lpstr>PowerPoint Presentation</vt:lpstr>
      <vt:lpstr>PowerPoint Presentation</vt:lpstr>
      <vt:lpstr> </vt:lpstr>
      <vt:lpstr>MVP Regions</vt:lpstr>
      <vt:lpstr>PowerPoint Presentation</vt:lpstr>
      <vt:lpstr>PowerPoint Presentation</vt:lpstr>
      <vt:lpstr>PowerPoint Presentation</vt:lpstr>
      <vt:lpstr>PowerPoint Presentation</vt:lpstr>
      <vt:lpstr>PowerPoint Presentation</vt:lpstr>
      <vt:lpstr>MVP Action Grants: Project Types</vt:lpstr>
      <vt:lpstr>MVP Action Grants: Project Types (cont.)</vt:lpstr>
      <vt:lpstr>Nature-Based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EOEEA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Theoharides, Kathleen (EEA)</dc:creator>
  <cp:lastModifiedBy>Abbie Goodman</cp:lastModifiedBy>
  <cp:revision>406</cp:revision>
  <cp:lastPrinted>2018-01-12T12:28:52Z</cp:lastPrinted>
  <dcterms:created xsi:type="dcterms:W3CDTF">2018-01-06T02:11:02Z</dcterms:created>
  <dcterms:modified xsi:type="dcterms:W3CDTF">2019-09-18T22:02:30Z</dcterms:modified>
</cp:coreProperties>
</file>